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Lst>
  <p:notesMasterIdLst>
    <p:notesMasterId r:id="rId29"/>
  </p:notesMasterIdLst>
  <p:sldIdLst>
    <p:sldId id="348" r:id="rId5"/>
    <p:sldId id="389" r:id="rId6"/>
    <p:sldId id="356" r:id="rId7"/>
    <p:sldId id="361" r:id="rId8"/>
    <p:sldId id="301" r:id="rId9"/>
    <p:sldId id="355" r:id="rId10"/>
    <p:sldId id="273" r:id="rId11"/>
    <p:sldId id="284" r:id="rId12"/>
    <p:sldId id="357" r:id="rId13"/>
    <p:sldId id="266" r:id="rId14"/>
    <p:sldId id="294" r:id="rId15"/>
    <p:sldId id="359" r:id="rId16"/>
    <p:sldId id="298" r:id="rId17"/>
    <p:sldId id="381" r:id="rId18"/>
    <p:sldId id="382" r:id="rId19"/>
    <p:sldId id="391" r:id="rId20"/>
    <p:sldId id="417" r:id="rId21"/>
    <p:sldId id="418" r:id="rId22"/>
    <p:sldId id="279" r:id="rId23"/>
    <p:sldId id="390" r:id="rId24"/>
    <p:sldId id="286" r:id="rId25"/>
    <p:sldId id="287" r:id="rId26"/>
    <p:sldId id="262" r:id="rId27"/>
    <p:sldId id="3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F4C03F-F90D-F8C1-A523-0D3EB9A1183C}" name="Joanna Scouler" initials="JS" userId="7ae02354d5b9757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02084D-090D-D241-BD6F-6619A517EE3A}" v="8" dt="2024-10-21T12:47:53.5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54245"/>
  </p:normalViewPr>
  <p:slideViewPr>
    <p:cSldViewPr snapToGrid="0">
      <p:cViewPr varScale="1">
        <p:scale>
          <a:sx n="52" d="100"/>
          <a:sy n="52" d="100"/>
        </p:scale>
        <p:origin x="2680"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21/10/2024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pbiol.rsb.org.uk/exchange-of-materials/diffusion/effect-of-size-on-uptake-by-diffusion"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youtube.com/watch?v=LUPHohqlPTU"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guidance: </a:t>
            </a:r>
            <a:r>
              <a:rPr lang="en-GB" b="0"/>
              <a:t>you may wish to remove the final ratio calculation to challenge students to calculate this themselves and then discuss the talk task on the previous slide.</a:t>
            </a:r>
          </a:p>
          <a:p>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Answer: </a:t>
            </a:r>
            <a:r>
              <a:rPr lang="en-GB"/>
              <a:t>A larger object will most likely have a larger surface area, but its surface area to volume ratio will be lower. In this example, as the length of the side of the cube increases from 1 to 2 to 3, the </a:t>
            </a:r>
            <a:r>
              <a:rPr lang="en-GB" err="1"/>
              <a:t>SA:Vol</a:t>
            </a:r>
            <a:r>
              <a:rPr lang="en-GB"/>
              <a:t> goes down from 6, to 3 to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This is why large multicellular organisms have specialised exchange surfaces such as alveoli and villi (to be discussed in the next lesson).</a:t>
            </a:r>
          </a:p>
          <a:p>
            <a:endParaRPr lang="en-GB" b="1"/>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3234313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Answer: </a:t>
            </a:r>
            <a:r>
              <a:rPr lang="en-GB" b="0"/>
              <a:t>large surface area due to tracheae, tracheoles and air sacs to increase gas exchange</a:t>
            </a:r>
          </a:p>
          <a:p>
            <a:endParaRPr lang="en-GB" b="1"/>
          </a:p>
          <a:p>
            <a:r>
              <a:rPr lang="en-GB" b="1"/>
              <a:t>Suggested guidance: </a:t>
            </a:r>
            <a:r>
              <a:rPr lang="en-GB"/>
              <a:t>The idea is to elicit the same adaptations as mentioned previously – large surface area due to tracheae, tracheoles and air sacs. This is similar to animal lungs where the shape and number of alveoli act to increase the surface area to increase the rate of gas exchange.</a:t>
            </a:r>
          </a:p>
          <a:p>
            <a:endParaRPr lang="en-GB"/>
          </a:p>
          <a:p>
            <a:r>
              <a:rPr lang="en-GB"/>
              <a:t>Image: https://</a:t>
            </a:r>
            <a:r>
              <a:rPr lang="en-GB" err="1"/>
              <a:t>commons.wikimedia.org</a:t>
            </a:r>
            <a:r>
              <a:rPr lang="en-GB"/>
              <a:t>/wiki/File:Figure_39_01_05.jpg</a:t>
            </a:r>
          </a:p>
          <a:p>
            <a:endParaRPr lang="en-GB"/>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3153980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identify the general pattern in the graph. Notice in the model answer here we have done just that’. Or ‘item 2 in the guidance here says that we should separate the graph into sections and describe each section.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9884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identify the general pattern in the graph. Notice in the model answer here we have done just that’. Or ‘item 2 in the guidance here says that we should separate the graph into sections and describe each section.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7163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identify the general pattern in the graph. Notice in the model answer here we have done just that’. Or ‘item 2 in the guidance here says that we should separate the graph into sections and describe each section.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42827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Self/peer assess using </a:t>
            </a:r>
            <a:r>
              <a:rPr lang="en-GB" b="0" err="1"/>
              <a:t>markscheme</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0"/>
              <a:t>Prior knowledge from C1.1 diffusion and B2.1 gas exchange.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Image: https://</a:t>
            </a:r>
            <a:r>
              <a:rPr lang="en-GB" b="0" err="1"/>
              <a:t>commons.wikimedia.org</a:t>
            </a:r>
            <a:r>
              <a:rPr lang="en-GB" b="0"/>
              <a:t>/wiki/</a:t>
            </a:r>
            <a:r>
              <a:rPr lang="en-GB" b="0" err="1"/>
              <a:t>Category:Diffusion</a:t>
            </a:r>
            <a:r>
              <a:rPr lang="en-GB" b="0"/>
              <a:t>#/media/</a:t>
            </a:r>
            <a:r>
              <a:rPr lang="en-GB" b="0" err="1"/>
              <a:t>File:Diffusion.svg</a:t>
            </a:r>
            <a:endParaRPr lang="en-GB" b="0"/>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Suggested script: </a:t>
            </a:r>
            <a:r>
              <a:rPr lang="en-US"/>
              <a:t>Larger organisms cannot obtain all of the nutrients they need by diffusion as unicellular organisms do. This investigation by RSB (Royal Society of Biology) shows the effect of size on uptake by diffusion. This activity incorporates the calculation of surface area to volume ratio, and so can be adapted to be quite challenging for more able students.</a:t>
            </a:r>
          </a:p>
          <a:p>
            <a:endParaRPr lang="en-US"/>
          </a:p>
          <a:p>
            <a:r>
              <a:rPr lang="en-GB" sz="1200" b="0" i="0" kern="1200">
                <a:solidFill>
                  <a:schemeClr val="tx1"/>
                </a:solidFill>
                <a:effectLst/>
                <a:latin typeface="+mn-lt"/>
                <a:ea typeface="+mn-ea"/>
                <a:cs typeface="+mn-cs"/>
              </a:rPr>
              <a:t>Investigation overview: Students will set up cubes of agar jelly and see how far liquid penetrates them by </a:t>
            </a:r>
            <a:r>
              <a:rPr lang="en-GB" sz="1200" b="1" i="0" kern="1200">
                <a:solidFill>
                  <a:schemeClr val="tx1"/>
                </a:solidFill>
                <a:effectLst/>
                <a:latin typeface="+mn-lt"/>
                <a:ea typeface="+mn-ea"/>
                <a:cs typeface="+mn-cs"/>
              </a:rPr>
              <a:t>diffusion</a:t>
            </a:r>
            <a:r>
              <a:rPr lang="en-GB" sz="1200" b="0" i="0" kern="1200">
                <a:solidFill>
                  <a:schemeClr val="tx1"/>
                </a:solidFill>
                <a:effectLst/>
                <a:latin typeface="+mn-lt"/>
                <a:ea typeface="+mn-ea"/>
                <a:cs typeface="+mn-cs"/>
              </a:rPr>
              <a:t> over five minutes. They will calculate </a:t>
            </a:r>
            <a:r>
              <a:rPr lang="en-GB" sz="1200" b="1" i="0" kern="1200">
                <a:solidFill>
                  <a:schemeClr val="tx1"/>
                </a:solidFill>
                <a:effectLst/>
                <a:latin typeface="+mn-lt"/>
                <a:ea typeface="+mn-ea"/>
                <a:cs typeface="+mn-cs"/>
              </a:rPr>
              <a:t>surface area to volume ratio</a:t>
            </a:r>
            <a:r>
              <a:rPr lang="en-GB" sz="1200" b="0" i="0" kern="1200">
                <a:solidFill>
                  <a:schemeClr val="tx1"/>
                </a:solidFill>
                <a:effectLst/>
                <a:latin typeface="+mn-lt"/>
                <a:ea typeface="+mn-ea"/>
                <a:cs typeface="+mn-cs"/>
              </a:rPr>
              <a:t> for cubes of different sizes and consider the problems faced by </a:t>
            </a:r>
            <a:r>
              <a:rPr lang="en-GB" sz="1200" b="1" i="0" kern="1200">
                <a:solidFill>
                  <a:schemeClr val="tx1"/>
                </a:solidFill>
                <a:effectLst/>
                <a:latin typeface="+mn-lt"/>
                <a:ea typeface="+mn-ea"/>
                <a:cs typeface="+mn-cs"/>
              </a:rPr>
              <a:t>large organisms</a:t>
            </a:r>
            <a:r>
              <a:rPr lang="en-GB" sz="1200" b="0" i="0" kern="1200">
                <a:solidFill>
                  <a:schemeClr val="tx1"/>
                </a:solidFill>
                <a:effectLst/>
                <a:latin typeface="+mn-lt"/>
                <a:ea typeface="+mn-ea"/>
                <a:cs typeface="+mn-cs"/>
              </a:rPr>
              <a:t>.</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Link to activity information: </a:t>
            </a:r>
            <a:r>
              <a:rPr lang="en-GB">
                <a:hlinkClick r:id="rId3"/>
              </a:rPr>
              <a:t>https://pbiol.rsb.org.uk/exchange-of-materials/diffusion/effect-of-size-on-uptake-by-diffusion</a:t>
            </a:r>
            <a:endParaRPr lang="en-GB"/>
          </a:p>
          <a:p>
            <a:r>
              <a:rPr lang="en-GB" sz="1200" b="0" i="0" kern="1200">
                <a:solidFill>
                  <a:schemeClr val="tx1"/>
                </a:solidFill>
                <a:effectLst/>
                <a:latin typeface="+mn-lt"/>
                <a:ea typeface="+mn-ea"/>
                <a:cs typeface="+mn-cs"/>
              </a:rPr>
              <a:t>While the cubes are soaking, students can try the calculation of surface area to volume ratio for themselves. Many students struggle with these calculations and their implications, so it’s worth taking the time to go through the calculations methodically.</a:t>
            </a:r>
            <a:endParaRPr lang="en-GB"/>
          </a:p>
          <a:p>
            <a:endParaRPr lang="en-GB"/>
          </a:p>
          <a:p>
            <a:r>
              <a:rPr lang="en-GB"/>
              <a:t>Equipment needed: </a:t>
            </a:r>
          </a:p>
          <a:p>
            <a:r>
              <a:rPr lang="en-GB" sz="1200" b="0" i="0" kern="1200">
                <a:solidFill>
                  <a:schemeClr val="tx1"/>
                </a:solidFill>
                <a:effectLst/>
                <a:latin typeface="+mn-lt"/>
                <a:ea typeface="+mn-ea"/>
                <a:cs typeface="+mn-cs"/>
              </a:rPr>
              <a:t>Beaker, 100 cm</a:t>
            </a:r>
            <a:r>
              <a:rPr lang="en-GB" sz="1200" b="0" i="0" kern="1200" baseline="30000">
                <a:solidFill>
                  <a:schemeClr val="tx1"/>
                </a:solidFill>
                <a:effectLst/>
                <a:latin typeface="+mn-lt"/>
                <a:ea typeface="+mn-ea"/>
                <a:cs typeface="+mn-cs"/>
              </a:rPr>
              <a:t>3</a:t>
            </a:r>
            <a:r>
              <a:rPr lang="en-GB" sz="1200" b="0" i="0" kern="1200">
                <a:solidFill>
                  <a:schemeClr val="tx1"/>
                </a:solidFill>
                <a:effectLst/>
                <a:latin typeface="+mn-lt"/>
                <a:ea typeface="+mn-ea"/>
                <a:cs typeface="+mn-cs"/>
              </a:rPr>
              <a:t>, 1</a:t>
            </a:r>
          </a:p>
          <a:p>
            <a:r>
              <a:rPr lang="en-GB" sz="1200" b="0" i="0" kern="1200">
                <a:solidFill>
                  <a:schemeClr val="tx1"/>
                </a:solidFill>
                <a:effectLst/>
                <a:latin typeface="+mn-lt"/>
                <a:ea typeface="+mn-ea"/>
                <a:cs typeface="+mn-cs"/>
              </a:rPr>
              <a:t>White tile,1</a:t>
            </a:r>
          </a:p>
          <a:p>
            <a:r>
              <a:rPr lang="en-GB" sz="1200" b="0" i="0" kern="1200">
                <a:solidFill>
                  <a:schemeClr val="tx1"/>
                </a:solidFill>
                <a:effectLst/>
                <a:latin typeface="+mn-lt"/>
                <a:ea typeface="+mn-ea"/>
                <a:cs typeface="+mn-cs"/>
              </a:rPr>
              <a:t>Paper towel, 1</a:t>
            </a:r>
          </a:p>
          <a:p>
            <a:r>
              <a:rPr lang="en-GB" sz="1200" b="0" i="0" kern="1200">
                <a:solidFill>
                  <a:schemeClr val="tx1"/>
                </a:solidFill>
                <a:effectLst/>
                <a:latin typeface="+mn-lt"/>
                <a:ea typeface="+mn-ea"/>
                <a:cs typeface="+mn-cs"/>
              </a:rPr>
              <a:t>Ruler, 1</a:t>
            </a:r>
          </a:p>
          <a:p>
            <a:r>
              <a:rPr lang="en-GB" sz="1200" b="0" i="0" kern="1200">
                <a:solidFill>
                  <a:schemeClr val="tx1"/>
                </a:solidFill>
                <a:effectLst/>
                <a:latin typeface="+mn-lt"/>
                <a:ea typeface="+mn-ea"/>
                <a:cs typeface="+mn-cs"/>
              </a:rPr>
              <a:t>Forceps, 1</a:t>
            </a:r>
          </a:p>
          <a:p>
            <a:r>
              <a:rPr lang="en-GB" sz="1200" b="0" i="0" kern="1200" err="1">
                <a:solidFill>
                  <a:schemeClr val="tx1"/>
                </a:solidFill>
                <a:effectLst/>
                <a:latin typeface="+mn-lt"/>
                <a:ea typeface="+mn-ea"/>
                <a:cs typeface="+mn-cs"/>
              </a:rPr>
              <a:t>Stopclock</a:t>
            </a:r>
            <a:r>
              <a:rPr lang="en-GB" sz="1200" b="0" i="0" kern="1200">
                <a:solidFill>
                  <a:schemeClr val="tx1"/>
                </a:solidFill>
                <a:effectLst/>
                <a:latin typeface="+mn-lt"/>
                <a:ea typeface="+mn-ea"/>
                <a:cs typeface="+mn-cs"/>
              </a:rPr>
              <a:t>/ stopwatch</a:t>
            </a:r>
          </a:p>
          <a:p>
            <a:r>
              <a:rPr lang="en-GB" sz="1200" b="1" i="1" kern="1200">
                <a:solidFill>
                  <a:schemeClr val="tx1"/>
                </a:solidFill>
                <a:effectLst/>
                <a:latin typeface="+mn-lt"/>
                <a:ea typeface="+mn-ea"/>
                <a:cs typeface="+mn-cs"/>
              </a:rPr>
              <a:t>For the class – set up by technician/ teacher</a:t>
            </a:r>
            <a:endParaRPr lang="en-GB" sz="1200" b="1"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Agar cubes 2 cm x 2 cm, 1 per group</a:t>
            </a:r>
          </a:p>
          <a:p>
            <a:r>
              <a:rPr lang="en-GB" sz="1200" b="0" i="0" kern="1200">
                <a:solidFill>
                  <a:schemeClr val="tx1"/>
                </a:solidFill>
                <a:effectLst/>
                <a:latin typeface="+mn-lt"/>
                <a:ea typeface="+mn-ea"/>
                <a:cs typeface="+mn-cs"/>
              </a:rPr>
              <a:t>Agar cubes 1 cm x 1 cm, 1 per group</a:t>
            </a:r>
          </a:p>
          <a:p>
            <a:r>
              <a:rPr lang="en-GB" sz="1200" b="0" i="0" kern="1200">
                <a:solidFill>
                  <a:schemeClr val="tx1"/>
                </a:solidFill>
                <a:effectLst/>
                <a:latin typeface="+mn-lt"/>
                <a:ea typeface="+mn-ea"/>
                <a:cs typeface="+mn-cs"/>
              </a:rPr>
              <a:t>Agar cubes 0.5 cm x 0.5 cm, 1 per group</a:t>
            </a:r>
            <a:br>
              <a:rPr lang="en-GB" sz="1200" b="0" i="0" kern="1200">
                <a:solidFill>
                  <a:schemeClr val="tx1"/>
                </a:solidFill>
                <a:effectLst/>
                <a:latin typeface="+mn-lt"/>
                <a:ea typeface="+mn-ea"/>
                <a:cs typeface="+mn-cs"/>
              </a:rPr>
            </a:br>
            <a:r>
              <a:rPr lang="en-GB" sz="1200" b="0" i="0" kern="1200">
                <a:solidFill>
                  <a:schemeClr val="tx1"/>
                </a:solidFill>
                <a:effectLst/>
                <a:latin typeface="+mn-lt"/>
                <a:ea typeface="+mn-ea"/>
                <a:cs typeface="+mn-cs"/>
              </a:rPr>
              <a:t>(</a:t>
            </a:r>
            <a:r>
              <a:rPr lang="en-GB" sz="1200" b="1" i="0" kern="1200">
                <a:solidFill>
                  <a:schemeClr val="tx1"/>
                </a:solidFill>
                <a:effectLst/>
                <a:latin typeface="+mn-lt"/>
                <a:ea typeface="+mn-ea"/>
                <a:cs typeface="+mn-cs"/>
              </a:rPr>
              <a:t>Note 1</a:t>
            </a:r>
            <a:r>
              <a:rPr lang="en-GB" sz="1200" b="0" i="0" kern="1200">
                <a:solidFill>
                  <a:schemeClr val="tx1"/>
                </a:solidFill>
                <a:effectLst/>
                <a:latin typeface="+mn-lt"/>
                <a:ea typeface="+mn-ea"/>
                <a:cs typeface="+mn-cs"/>
              </a:rPr>
              <a:t>)</a:t>
            </a:r>
          </a:p>
          <a:p>
            <a:r>
              <a:rPr lang="en-GB" sz="1200" b="0" i="0" kern="1200">
                <a:solidFill>
                  <a:schemeClr val="tx1"/>
                </a:solidFill>
                <a:effectLst/>
                <a:latin typeface="+mn-lt"/>
                <a:ea typeface="+mn-ea"/>
                <a:cs typeface="+mn-cs"/>
              </a:rPr>
              <a:t>Hydrochloric acid, 0.1 M, 20 cm</a:t>
            </a:r>
            <a:r>
              <a:rPr lang="en-GB" sz="1200" b="0" i="0" kern="1200" baseline="30000">
                <a:solidFill>
                  <a:schemeClr val="tx1"/>
                </a:solidFill>
                <a:effectLst/>
                <a:latin typeface="+mn-lt"/>
                <a:ea typeface="+mn-ea"/>
                <a:cs typeface="+mn-cs"/>
              </a:rPr>
              <a:t>3</a:t>
            </a:r>
            <a:r>
              <a:rPr lang="en-GB" sz="1200" b="0" i="0" kern="1200">
                <a:solidFill>
                  <a:schemeClr val="tx1"/>
                </a:solidFill>
                <a:effectLst/>
                <a:latin typeface="+mn-lt"/>
                <a:ea typeface="+mn-ea"/>
                <a:cs typeface="+mn-cs"/>
              </a:rPr>
              <a:t> per group</a:t>
            </a: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Safety considerations:</a:t>
            </a:r>
          </a:p>
          <a:p>
            <a:r>
              <a:rPr lang="en-GB" sz="1200" b="0" i="0" kern="1200">
                <a:solidFill>
                  <a:schemeClr val="tx1"/>
                </a:solidFill>
                <a:effectLst/>
                <a:latin typeface="+mn-lt"/>
                <a:ea typeface="+mn-ea"/>
                <a:cs typeface="+mn-cs"/>
              </a:rPr>
              <a:t>The low concentrations of sodium hydroxide and hydrochloric acid are below the concentration that needs to be labelled IRRITANT. Wear eye protection and rinse splashes off the skin.</a:t>
            </a:r>
          </a:p>
          <a:p>
            <a:r>
              <a:rPr lang="en-GB" sz="1200" b="0" i="0" kern="1200">
                <a:solidFill>
                  <a:schemeClr val="tx1"/>
                </a:solidFill>
                <a:effectLst/>
                <a:latin typeface="+mn-lt"/>
                <a:ea typeface="+mn-ea"/>
                <a:cs typeface="+mn-cs"/>
              </a:rPr>
              <a:t>Universal indicator is dissolved in ethanol, so it is highly flammable in the stock bottle, but not once added to agar. See CLEAPSS </a:t>
            </a:r>
            <a:r>
              <a:rPr lang="en-GB" sz="1200" b="0" i="0" kern="1200" err="1">
                <a:solidFill>
                  <a:schemeClr val="tx1"/>
                </a:solidFill>
                <a:effectLst/>
                <a:latin typeface="+mn-lt"/>
                <a:ea typeface="+mn-ea"/>
                <a:cs typeface="+mn-cs"/>
              </a:rPr>
              <a:t>Hazcard</a:t>
            </a:r>
            <a:r>
              <a:rPr lang="en-GB" sz="1200" b="0" i="0" kern="1200">
                <a:solidFill>
                  <a:schemeClr val="tx1"/>
                </a:solidFill>
                <a:effectLst/>
                <a:latin typeface="+mn-lt"/>
                <a:ea typeface="+mn-ea"/>
                <a:cs typeface="+mn-cs"/>
              </a:rPr>
              <a:t> and Recipe card.</a:t>
            </a:r>
          </a:p>
          <a:p>
            <a:endParaRPr lang="en-GB" sz="1200" b="0" i="0" kern="1200">
              <a:solidFill>
                <a:schemeClr val="tx1"/>
              </a:solidFill>
              <a:effectLst/>
              <a:latin typeface="+mn-lt"/>
              <a:ea typeface="+mn-ea"/>
              <a:cs typeface="+mn-cs"/>
            </a:endParaRPr>
          </a:p>
          <a:p>
            <a:endParaRPr lang="en-GB" sz="1200" b="0" i="0" kern="1200">
              <a:solidFill>
                <a:schemeClr val="tx1"/>
              </a:solidFill>
              <a:effectLst/>
              <a:latin typeface="+mn-lt"/>
              <a:ea typeface="+mn-ea"/>
              <a:cs typeface="+mn-cs"/>
            </a:endParaRPr>
          </a:p>
          <a:p>
            <a:r>
              <a:rPr lang="en-GB" sz="1200" b="0" i="0" kern="1200">
                <a:solidFill>
                  <a:schemeClr val="tx1"/>
                </a:solidFill>
                <a:effectLst/>
                <a:latin typeface="+mn-lt"/>
                <a:ea typeface="+mn-ea"/>
                <a:cs typeface="+mn-cs"/>
              </a:rPr>
              <a:t>The following page has good illustrations you may want to show your students:</a:t>
            </a:r>
          </a:p>
          <a:p>
            <a:r>
              <a:rPr lang="en-GB" sz="1200" b="0" i="0" kern="1200">
                <a:solidFill>
                  <a:schemeClr val="tx1"/>
                </a:solidFill>
                <a:effectLst/>
                <a:latin typeface="+mn-lt"/>
                <a:ea typeface="+mn-ea"/>
                <a:cs typeface="+mn-cs"/>
              </a:rPr>
              <a:t>https://</a:t>
            </a:r>
            <a:r>
              <a:rPr lang="en-GB" sz="1200" b="0" i="0" kern="1200" err="1">
                <a:solidFill>
                  <a:schemeClr val="tx1"/>
                </a:solidFill>
                <a:effectLst/>
                <a:latin typeface="+mn-lt"/>
                <a:ea typeface="+mn-ea"/>
                <a:cs typeface="+mn-cs"/>
              </a:rPr>
              <a:t>www.savemyexams.co.uk</a:t>
            </a:r>
            <a:r>
              <a:rPr lang="en-GB" sz="1200" b="0" i="0" kern="1200">
                <a:solidFill>
                  <a:schemeClr val="tx1"/>
                </a:solidFill>
                <a:effectLst/>
                <a:latin typeface="+mn-lt"/>
                <a:ea typeface="+mn-ea"/>
                <a:cs typeface="+mn-cs"/>
              </a:rPr>
              <a:t>/a-level/biology/</a:t>
            </a:r>
            <a:r>
              <a:rPr lang="en-GB" sz="1200" b="0" i="0" kern="1200" err="1">
                <a:solidFill>
                  <a:schemeClr val="tx1"/>
                </a:solidFill>
                <a:effectLst/>
                <a:latin typeface="+mn-lt"/>
                <a:ea typeface="+mn-ea"/>
                <a:cs typeface="+mn-cs"/>
              </a:rPr>
              <a:t>aqa</a:t>
            </a:r>
            <a:r>
              <a:rPr lang="en-GB" sz="1200" b="0" i="0" kern="1200">
                <a:solidFill>
                  <a:schemeClr val="tx1"/>
                </a:solidFill>
                <a:effectLst/>
                <a:latin typeface="+mn-lt"/>
                <a:ea typeface="+mn-ea"/>
                <a:cs typeface="+mn-cs"/>
              </a:rPr>
              <a:t>/17/revision-notes/3-exchange--transport/3-1-adaptations-for-gas-exchange/3-1-2-agar-blocks-practical/</a:t>
            </a:r>
          </a:p>
          <a:p>
            <a:endParaRPr lang="en-GB" sz="1200" b="0" i="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20909976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may want to fill in your own class data in this table and remove the sample data from columns G and H.</a:t>
            </a:r>
          </a:p>
          <a:p>
            <a:r>
              <a:rPr lang="en-GB"/>
              <a:t>Note that the formula to calculate each column is given in the first row.</a:t>
            </a:r>
          </a:p>
        </p:txBody>
      </p:sp>
      <p:sp>
        <p:nvSpPr>
          <p:cNvPr id="4" name="Slide Number Placeholder 3"/>
          <p:cNvSpPr>
            <a:spLocks noGrp="1"/>
          </p:cNvSpPr>
          <p:nvPr>
            <p:ph type="sldNum" sz="quarter" idx="5"/>
          </p:nvPr>
        </p:nvSpPr>
        <p:spPr/>
        <p:txBody>
          <a:bodyPr/>
          <a:lstStyle/>
          <a:p>
            <a:fld id="{4B7F327E-D879-4193-B0D7-BEE89950DB5C}" type="slidenum">
              <a:rPr lang="en-GB" smtClean="0"/>
              <a:t>22</a:t>
            </a:fld>
            <a:endParaRPr lang="en-GB"/>
          </a:p>
        </p:txBody>
      </p:sp>
    </p:spTree>
    <p:extLst>
      <p:ext uri="{BB962C8B-B14F-4D97-AF65-F5344CB8AC3E}">
        <p14:creationId xmlns:p14="http://schemas.microsoft.com/office/powerpoint/2010/main" val="1127210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a:t>
            </a:r>
            <a:r>
              <a:rPr lang="en-GB" sz="1200">
                <a:solidFill>
                  <a:srgbClr val="0070C0"/>
                </a:solidFill>
                <a:latin typeface="Century Gothic" panose="020B0502020202020204" pitchFamily="34" charset="0"/>
              </a:rPr>
              <a:t>Draw particle diagrams to show the arrangement of particles in a solid, a liquid and a gas. </a:t>
            </a:r>
            <a:endParaRPr lang="en-GB" sz="1200" b="1">
              <a:solidFill>
                <a:srgbClr val="0070C0"/>
              </a:solidFill>
              <a:latin typeface="Century Gothic" panose="020B0502020202020204" pitchFamily="34" charset="0"/>
            </a:endParaRPr>
          </a:p>
          <a:p>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A student investigated the effect of temperature on the rate of diffusion of a food colouring in water. Identify the independent and dependent variables and a suitable control variable.</a:t>
            </a:r>
            <a:endParaRPr lang="en-GB" sz="1200">
              <a:solidFill>
                <a:srgbClr val="7030A0"/>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Answers</a:t>
            </a:r>
            <a:r>
              <a:rPr lang="en-GB" sz="1200" i="0" kern="1200" baseline="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a:t>
            </a:r>
            <a:r>
              <a:rPr lang="en-GB" b="0"/>
              <a:t>often pupils will draw the liquid particle diagram as a middle ground between a solid and a gas. It is important to stress that the particles in a liquid are still very close together, although they are not arranged in a fixed structure. When pupils draw a liquid particle diagram there should not be large gaps between the particles:</a:t>
            </a:r>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Independent variable = temperature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a:solidFill>
                  <a:srgbClr val="7030A0"/>
                </a:solidFill>
                <a:effectLst/>
                <a:latin typeface="+mn-lt"/>
                <a:ea typeface="+mn-ea"/>
                <a:cs typeface="+mn-cs"/>
              </a:rPr>
              <a:t>Dependent variable = rate of diffusion or time taken for colouring to diffuse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a:solidFill>
                  <a:srgbClr val="7030A0"/>
                </a:solidFill>
                <a:effectLst/>
                <a:latin typeface="+mn-lt"/>
                <a:ea typeface="+mn-ea"/>
                <a:cs typeface="+mn-cs"/>
              </a:rPr>
              <a:t>Control variable = volume of water, number of drops of food colouring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solidFill>
                <a:srgbClr val="7030A0"/>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3</a:t>
            </a:fld>
            <a:endParaRPr lang="en-GB"/>
          </a:p>
        </p:txBody>
      </p:sp>
    </p:spTree>
    <p:extLst>
      <p:ext uri="{BB962C8B-B14F-4D97-AF65-F5344CB8AC3E}">
        <p14:creationId xmlns:p14="http://schemas.microsoft.com/office/powerpoint/2010/main" val="3125365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find</a:t>
            </a:r>
            <a:r>
              <a:rPr lang="en-GB" baseline="0"/>
              <a:t> out if students are able to answer key questions that check for understanding of the new information that have been covered. </a:t>
            </a:r>
            <a:endParaRPr lang="en-GB"/>
          </a:p>
          <a:p>
            <a:endParaRPr lang="en-GB" b="0" baseline="0"/>
          </a:p>
          <a:p>
            <a:r>
              <a:rPr lang="en-GB" b="0" baseline="0"/>
              <a:t>Answers:</a:t>
            </a:r>
          </a:p>
          <a:p>
            <a:pPr marL="0" indent="0">
              <a:buNone/>
            </a:pPr>
            <a:r>
              <a:rPr lang="en-GB" b="1" baseline="0"/>
              <a:t>Q1. Answer: A</a:t>
            </a:r>
            <a:r>
              <a:rPr lang="en-GB" b="0" baseline="0"/>
              <a:t> </a:t>
            </a: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 If pupils answered B they have incorrectly understood particles ‘spreading out’ or not read the whole sentence (C is technically the right idea but is not written scientifically so is not the best definition). </a:t>
            </a:r>
            <a:r>
              <a:rPr lang="en-GB" b="0" i="1" baseline="0"/>
              <a:t>To fix it get pupils to explain the process of diffusion, using a diagram to aid their explanation.</a:t>
            </a:r>
          </a:p>
          <a:p>
            <a:pPr marL="0" indent="0">
              <a:buNone/>
            </a:pPr>
            <a:endParaRPr lang="en-GB" b="0" baseline="0"/>
          </a:p>
          <a:p>
            <a:pPr marL="0" indent="0">
              <a:buNone/>
            </a:pPr>
            <a:r>
              <a:rPr lang="en-GB" b="1" baseline="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baseline="0"/>
              <a:t> </a:t>
            </a:r>
            <a:r>
              <a:rPr lang="en-GB" b="0" i="0" baseline="0"/>
              <a:t>If pupils answered A or B they have a misconception around the factors affecting diffusion. </a:t>
            </a:r>
            <a:r>
              <a:rPr lang="en-GB" b="0" i="1" baseline="0"/>
              <a:t>To fix it, it could be useful to demo how each factor affects the rate of diffusion, e.g. with potassium permanganate at different temperatures or adding into an existing solution (smaller concentration gradient)</a:t>
            </a:r>
            <a:endParaRPr lang="en-GB" i="1"/>
          </a:p>
          <a:p>
            <a:pPr marL="0" indent="0">
              <a:buNone/>
            </a:pPr>
            <a:endParaRPr lang="en-GB" b="0" i="1" baseline="0"/>
          </a:p>
          <a:p>
            <a:pPr marL="0" indent="0">
              <a:buNone/>
            </a:pPr>
            <a:r>
              <a:rPr lang="en-GB" b="1" baseline="0"/>
              <a:t>Q3. Answer: A</a:t>
            </a:r>
          </a:p>
          <a:p>
            <a:pPr marL="0" indent="0">
              <a:buNone/>
            </a:pPr>
            <a:r>
              <a:rPr lang="en-GB" b="0" baseline="0"/>
              <a:t>If pupils answered B or C they have incorrectly identified the direction of diffusion. </a:t>
            </a:r>
            <a:r>
              <a:rPr lang="en-GB" b="0" i="1" baseline="0"/>
              <a:t>To fix it</a:t>
            </a:r>
            <a:r>
              <a:rPr lang="en-GB" b="0" baseline="0"/>
              <a:t> </a:t>
            </a:r>
            <a:r>
              <a:rPr lang="en-GB" b="0" i="1" baseline="0"/>
              <a:t>revise aspects of the circulatory system and gas exchange – why cells need oxygen, and to get rid of carbon dioxide and urea. </a:t>
            </a:r>
          </a:p>
          <a:p>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23</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Big Idea: Cells are alive</a:t>
            </a:r>
          </a:p>
          <a:p>
            <a:r>
              <a:rPr lang="en-US"/>
              <a:t>So far in this unit pupils have looked at different types of cells and sub-cellular structures and how to view these under different microscopes. For the rest of the unit they will be looking at cellular processes, starting with diffusion before moving on to osmosis and active transport. Pupils will already be familiar with the idea of diffusion from C1.1, but this lesson will now introduce diffusion in a biological context, along with its importance to life. </a:t>
            </a:r>
          </a:p>
          <a:p>
            <a:endParaRPr lang="en-US"/>
          </a:p>
          <a:p>
            <a:r>
              <a:rPr lang="en-US" b="1"/>
              <a:t>Suggested Hook: </a:t>
            </a:r>
            <a:endParaRPr lang="en-US" b="1">
              <a:cs typeface="Calibri"/>
            </a:endParaRPr>
          </a:p>
          <a:p>
            <a:r>
              <a:rPr lang="en-US" b="0"/>
              <a:t>Either demo with a spray or ask pupils to imagine that perfume has been sprayed in the corner of the room. Who will smell it first? Then who next and so on? Then ask pupils why and link to particle theory. </a:t>
            </a:r>
            <a:r>
              <a:rPr lang="en-US" b="1"/>
              <a:t>Safety </a:t>
            </a:r>
            <a:r>
              <a:rPr lang="en-US" b="0"/>
              <a:t>– if spraying an aerosol in this demo, check that there are no students who suffer with asthma before continuing. </a:t>
            </a:r>
          </a:p>
          <a:p>
            <a:endParaRPr lang="en-US" b="0"/>
          </a:p>
        </p:txBody>
      </p:sp>
      <p:sp>
        <p:nvSpPr>
          <p:cNvPr id="4" name="Slide Number Placeholder 3"/>
          <p:cNvSpPr>
            <a:spLocks noGrp="1"/>
          </p:cNvSpPr>
          <p:nvPr>
            <p:ph type="sldNum" sz="quarter" idx="5"/>
          </p:nvPr>
        </p:nvSpPr>
        <p:spPr/>
        <p:txBody>
          <a:bodyPr/>
          <a:lstStyle/>
          <a:p>
            <a:fld id="{0B7C1065-6FAC-EB47-82DC-34C50BE3F4B9}" type="slidenum">
              <a:rPr lang="en-US" smtClean="0"/>
              <a:t>4</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a:t>to spend time on any gaps identified in previous learning from exit ticket feedback.</a:t>
            </a:r>
          </a:p>
          <a:p>
            <a:r>
              <a:rPr lang="en-GB" b="0" baseline="0"/>
              <a:t>Answers:</a:t>
            </a:r>
          </a:p>
          <a:p>
            <a:r>
              <a:rPr lang="en-GB" b="1" baseline="0"/>
              <a:t>Q1. Answer: B</a:t>
            </a:r>
          </a:p>
          <a:p>
            <a:r>
              <a:rPr lang="en-GB" b="0" baseline="0"/>
              <a:t>If pupils answered A or C they may be confusing the light and electron microscope. </a:t>
            </a:r>
            <a:r>
              <a:rPr lang="en-GB" b="0" i="1" baseline="0"/>
              <a:t>To fix it re go through the differences between light and electron microscope and when each one would be used. </a:t>
            </a:r>
          </a:p>
          <a:p>
            <a:endParaRPr lang="en-GB" b="0" i="1" baseline="0"/>
          </a:p>
          <a:p>
            <a:r>
              <a:rPr lang="en-GB" b="1" baseline="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If pupils answer A they may think a dark stain will not allow light to travel through. </a:t>
            </a:r>
            <a:r>
              <a:rPr lang="en-GB" b="0" i="1" baseline="0"/>
              <a:t>To fix it revisit the idea of stains being used to allow organelles to be seen. Pupils could practice writing a concise method for preparing and viewing a sample under a microscope, highlighting safety and accuracy precautions. </a:t>
            </a:r>
          </a:p>
          <a:p>
            <a:r>
              <a:rPr lang="en-GB" b="0" i="1" baseline="0"/>
              <a:t> </a:t>
            </a:r>
          </a:p>
          <a:p>
            <a:r>
              <a:rPr lang="en-GB" b="1" baseline="0"/>
              <a:t>Q3. Answer: C</a:t>
            </a:r>
          </a:p>
          <a:p>
            <a:r>
              <a:rPr lang="en-GB" b="0" baseline="0"/>
              <a:t>If pupils answer A or B they misunderstand the use of the focus wheels. </a:t>
            </a:r>
            <a:r>
              <a:rPr lang="en-GB" b="0" i="1" baseline="0"/>
              <a:t>To fix it pupils could practice writing a concise method for preparing and viewing a sample under a microscope, highlighting safety and accuracy precautions. </a:t>
            </a:r>
            <a:endParaRPr lang="en-GB" b="1"/>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Type of exposition: </a:t>
            </a:r>
            <a:r>
              <a:rPr lang="en-GB" b="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Diffusion is a crucial process in biology; the movement of particles from an area of high concentration to an area of low concentration. </a:t>
            </a:r>
            <a:r>
              <a:rPr lang="en-GB" b="1"/>
              <a:t>You may need to explain high/low concentration, if struggling it is easy to liken it to adding squash to water that you drink. The more squash you put in the more concentrated it is so has a high concentration. </a:t>
            </a:r>
            <a:r>
              <a:rPr lang="en-GB" b="0"/>
              <a:t>As it involves particles moving, diffusion can only happen in liquids and gases </a:t>
            </a:r>
            <a:r>
              <a:rPr lang="en-GB" b="1"/>
              <a:t>(refer back to particle model if needed). </a:t>
            </a:r>
            <a:r>
              <a:rPr lang="en-GB" b="0"/>
              <a:t>Diffusion is what we called a passive process meaning that it does not require energy to take place, and will occur naturally wherever there is a concentration gradient. A concentration gradient is where there is a difference in the concentration of a substance between two areas.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Diffusion can happen across selectively permeable, also called semi permeable, membranes- an example of which is a cell membrane. This process is how particles move during gas exchange. </a:t>
            </a:r>
            <a:r>
              <a:rPr lang="en-GB" b="0" i="1"/>
              <a:t>What other examples of diffusion have we learnt about in y7/8? </a:t>
            </a:r>
            <a:r>
              <a:rPr lang="en-GB" b="1" i="1"/>
              <a:t>Absorption of nutrients in the small intestine, gas exchange in the stomata, absorption of glucose and oxygen into cells from the blood for aerobic respiration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Another example of diffusion: Urea is a waste product made by cells that needs to be excreted from the kidneys. Urea diffuses from the cells into the blood where it can then be transported to the kidneys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Demo - </a:t>
            </a:r>
            <a:r>
              <a:rPr lang="en-GB" b="0"/>
              <a:t>potassium permanganate in water (only a tiny amount needed) or air freshener in a corner of the room (</a:t>
            </a:r>
            <a:r>
              <a:rPr lang="en-US" b="1"/>
              <a:t>Safety </a:t>
            </a:r>
            <a:r>
              <a:rPr lang="en-US" b="0"/>
              <a:t>– if spraying an aerosol in this demo, check that there are no students who suffer with asthma before continuing. </a:t>
            </a:r>
            <a:r>
              <a:rPr lang="en-GB" b="0"/>
              <a:t>), to show diffusion happens in both liquids and gases. </a:t>
            </a:r>
          </a:p>
          <a:p>
            <a:endParaRPr lang="en-GB" sz="1200" b="1" i="0" kern="1200">
              <a:solidFill>
                <a:schemeClr val="tx1"/>
              </a:solidFill>
              <a:effectLst/>
              <a:latin typeface="+mn-lt"/>
              <a:ea typeface="+mn-ea"/>
              <a:cs typeface="+mn-cs"/>
            </a:endParaRPr>
          </a:p>
          <a:p>
            <a:r>
              <a:rPr lang="en-GB" sz="1200" b="1" i="0" kern="1200">
                <a:solidFill>
                  <a:schemeClr val="tx1"/>
                </a:solidFill>
                <a:effectLst/>
                <a:latin typeface="+mn-lt"/>
                <a:ea typeface="+mn-ea"/>
                <a:cs typeface="+mn-cs"/>
              </a:rPr>
              <a:t>Another example of diffusion in human body: </a:t>
            </a:r>
            <a:r>
              <a:rPr lang="en-GB" sz="1200">
                <a:latin typeface="Century Gothic" panose="020B0502020202020204" pitchFamily="34" charset="0"/>
              </a:rPr>
              <a:t>Urea is a waste product that is made by cells  It diffuses out of cells into the blood and is then transported to the kidneys and excreted from the body</a:t>
            </a:r>
          </a:p>
          <a:p>
            <a:endParaRPr lang="en-GB" sz="1200">
              <a:latin typeface="Century Gothic" panose="020B0502020202020204" pitchFamily="34" charset="0"/>
            </a:endParaRPr>
          </a:p>
          <a:p>
            <a:r>
              <a:rPr lang="en-US" b="1"/>
              <a:t>Additional activity: </a:t>
            </a:r>
            <a:r>
              <a:rPr lang="en-US"/>
              <a:t> </a:t>
            </a:r>
            <a:r>
              <a:rPr lang="en-GB">
                <a:hlinkClick r:id="rId3"/>
              </a:rPr>
              <a:t>https://www.youtube.com/watch?v=LUPHohqlPTU</a:t>
            </a:r>
            <a:endParaRPr lang="en-GB"/>
          </a:p>
          <a:p>
            <a:r>
              <a:rPr lang="en-GB"/>
              <a:t>YouTube video that describes diffusion in the body and includes factors affecting the rate of diffusion</a:t>
            </a:r>
          </a:p>
          <a:p>
            <a:endParaRPr lang="en-GB"/>
          </a:p>
          <a:p>
            <a:r>
              <a:rPr lang="en-GB"/>
              <a:t>Image: https://</a:t>
            </a:r>
            <a:r>
              <a:rPr lang="en-GB" err="1"/>
              <a:t>commons.wikimedia.org</a:t>
            </a:r>
            <a:r>
              <a:rPr lang="en-GB"/>
              <a:t>/wiki/</a:t>
            </a:r>
            <a:r>
              <a:rPr lang="en-GB" err="1"/>
              <a:t>Category:Diffusion</a:t>
            </a:r>
            <a:r>
              <a:rPr lang="en-GB"/>
              <a:t>#/media/</a:t>
            </a:r>
            <a:r>
              <a:rPr lang="en-GB" err="1"/>
              <a:t>File:Diffusion.svg</a:t>
            </a:r>
            <a:endParaRPr lang="en-US"/>
          </a:p>
          <a:p>
            <a:endParaRPr lang="en-GB" sz="1200">
              <a:latin typeface="Century Gothic" panose="020B0502020202020204" pitchFamily="34" charset="0"/>
            </a:endParaRPr>
          </a:p>
          <a:p>
            <a:endParaRPr lang="en-GB" sz="1200">
              <a:latin typeface="Century Gothic" panose="020B0502020202020204" pitchFamily="34" charset="0"/>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a:t>
            </a:r>
            <a:r>
              <a:rPr lang="en-GB" b="0" dirty="0"/>
              <a:t>Explanation/modelling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As diffusion of particles occurs naturally, it can be affected by different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Increasing the temperature of the substance will increase the rate of diffusion. </a:t>
            </a:r>
            <a:r>
              <a:rPr lang="en-GB" b="0" i="1" dirty="0"/>
              <a:t>Thinking about particles why will this happen? </a:t>
            </a:r>
            <a:r>
              <a:rPr lang="en-GB" b="1" i="1" dirty="0"/>
              <a:t>The higher the temperature the more the particles will move (the more kinetic energy they have), if particles move faster they will spread out quicker and will therefore diffuse quicker.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t>Increasing the concentration gradient will also increase the rate of diffusion as there will be more particles to spread out. (Concentration gradient could be likened to a slide- the steeper the gradient of the slide the faster one will travel down so the steeper the concentration gradient the faster diffusion occurs.)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i="0" dirty="0"/>
              <a:t>Finally, an increased surface area will give a larger surface for diffusion to happen across so will also speed up diffusion. </a:t>
            </a:r>
            <a:r>
              <a:rPr lang="en-GB" b="1" i="0" dirty="0"/>
              <a:t>Draw a straight line and a wiggly line on the board to show how the wiggly line actually gives more space that diffusion could happen across. </a:t>
            </a:r>
            <a:r>
              <a:rPr lang="en-GB" b="0" i="1" dirty="0"/>
              <a:t>Where have we seen an example of increased surface area for faster diffusion before? </a:t>
            </a:r>
            <a:r>
              <a:rPr lang="en-GB" b="1" i="1" dirty="0"/>
              <a:t>Villi in the small intestine, alveoli in the lungs.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activity: </a:t>
            </a:r>
            <a:r>
              <a:rPr lang="en-GB" b="0" dirty="0"/>
              <a:t>use this </a:t>
            </a:r>
            <a:r>
              <a:rPr lang="en-GB" b="0" dirty="0" err="1"/>
              <a:t>PhET</a:t>
            </a:r>
            <a:r>
              <a:rPr lang="en-GB" b="0" dirty="0"/>
              <a:t> interactive animation to model how the rate of diffusion changes when temperature or concentration gradient are changed. https://</a:t>
            </a:r>
            <a:r>
              <a:rPr lang="en-GB" b="0" dirty="0" err="1"/>
              <a:t>phet.colorado.edu</a:t>
            </a:r>
            <a:r>
              <a:rPr lang="en-GB" b="0" dirty="0"/>
              <a:t>/sims/html/diffusion/latest/</a:t>
            </a:r>
            <a:r>
              <a:rPr lang="en-GB" b="0" dirty="0" err="1"/>
              <a:t>diffusion_en.html</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r>
              <a:rPr lang="en-GB" sz="1200" b="0" i="0" kern="1200" dirty="0">
                <a:solidFill>
                  <a:schemeClr val="tx1"/>
                </a:solidFill>
                <a:effectLst/>
                <a:latin typeface="+mn-lt"/>
                <a:ea typeface="+mn-ea"/>
                <a:cs typeface="+mn-cs"/>
              </a:rPr>
              <a:t>We can use our knowledge of surface area and volume to calculate a surface area : volume. This is relevant when looking at examples of how diffusion happens in different organisms.</a:t>
            </a:r>
          </a:p>
          <a:p>
            <a:r>
              <a:rPr lang="en-GB" sz="1200" b="0" i="0" kern="1200" dirty="0">
                <a:solidFill>
                  <a:schemeClr val="tx1"/>
                </a:solidFill>
                <a:effectLst/>
                <a:latin typeface="+mn-lt"/>
                <a:ea typeface="+mn-ea"/>
                <a:cs typeface="+mn-cs"/>
              </a:rPr>
              <a:t>First I need to calculate the surface area of the object, in this case it the cube has side lengths of 2cm, therefore the surface area is all surfaces added together (so 24cm</a:t>
            </a:r>
            <a:r>
              <a:rPr lang="en-GB" sz="1200" b="0" i="0" kern="1200" baseline="30000" dirty="0">
                <a:solidFill>
                  <a:schemeClr val="tx1"/>
                </a:solidFill>
                <a:effectLst/>
                <a:latin typeface="+mn-lt"/>
                <a:ea typeface="+mn-ea"/>
                <a:cs typeface="+mn-cs"/>
              </a:rPr>
              <a:t>3</a:t>
            </a:r>
            <a:r>
              <a:rPr lang="en-GB" sz="1200" b="0" i="0" kern="1200" baseline="0" dirty="0">
                <a:solidFill>
                  <a:schemeClr val="tx1"/>
                </a:solidFill>
                <a:effectLst/>
                <a:latin typeface="+mn-lt"/>
                <a:ea typeface="+mn-ea"/>
                <a:cs typeface="+mn-cs"/>
              </a:rPr>
              <a:t>) and the volume is height x length x width (8cm</a:t>
            </a:r>
            <a:r>
              <a:rPr lang="en-GB" sz="1200" b="0" i="0" kern="1200" baseline="30000" dirty="0">
                <a:solidFill>
                  <a:schemeClr val="tx1"/>
                </a:solidFill>
                <a:effectLst/>
                <a:latin typeface="+mn-lt"/>
                <a:ea typeface="+mn-ea"/>
                <a:cs typeface="+mn-cs"/>
              </a:rPr>
              <a:t>3</a:t>
            </a:r>
            <a:r>
              <a:rPr lang="en-GB" sz="1200" b="0" i="0" kern="1200" baseline="0" dirty="0">
                <a:solidFill>
                  <a:schemeClr val="tx1"/>
                </a:solidFill>
                <a:effectLst/>
                <a:latin typeface="+mn-lt"/>
                <a:ea typeface="+mn-ea"/>
                <a:cs typeface="+mn-cs"/>
              </a:rPr>
              <a:t>). To find the ratio I divide the SA by the volume, substituting in my values that gives me 24/8 which gives me a final </a:t>
            </a:r>
            <a:r>
              <a:rPr lang="en-GB" sz="1200" b="0" i="0" kern="1200" baseline="0" dirty="0" err="1">
                <a:solidFill>
                  <a:schemeClr val="tx1"/>
                </a:solidFill>
                <a:effectLst/>
                <a:latin typeface="+mn-lt"/>
                <a:ea typeface="+mn-ea"/>
                <a:cs typeface="+mn-cs"/>
              </a:rPr>
              <a:t>SA:vol</a:t>
            </a:r>
            <a:r>
              <a:rPr lang="en-GB" sz="1200" b="0" i="0" kern="1200" baseline="0" dirty="0">
                <a:solidFill>
                  <a:schemeClr val="tx1"/>
                </a:solidFill>
                <a:effectLst/>
                <a:latin typeface="+mn-lt"/>
                <a:ea typeface="+mn-ea"/>
                <a:cs typeface="+mn-cs"/>
              </a:rPr>
              <a:t> of 3. As it’s a ratio I don’t have any units for this calculation. </a:t>
            </a:r>
          </a:p>
          <a:p>
            <a:endParaRPr lang="en-GB"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demo: </a:t>
            </a:r>
            <a:r>
              <a:rPr lang="en-GB" b="0" dirty="0"/>
              <a:t>KMNO</a:t>
            </a:r>
            <a:r>
              <a:rPr lang="en-GB" b="0" baseline="-25000" dirty="0"/>
              <a:t>4</a:t>
            </a:r>
            <a:r>
              <a:rPr lang="en-GB" b="0" dirty="0"/>
              <a:t> in hot water vs cold water </a:t>
            </a:r>
          </a:p>
          <a:p>
            <a:endParaRPr lang="en-GB" sz="1200" b="0" i="0" kern="1200" baseline="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endParaRPr lang="en-GB" sz="1200" b="1"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46475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103813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assess understanding of new information and key prior knowledge. Get students to hold up thumbs up or down to choose whether statements are true or false. Take consensus with answers and use questioning to explain why these are the answers and correct false statements.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Answers</a:t>
            </a:r>
            <a:r>
              <a:rPr lang="en-GB"/>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liquids and gases only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surface area divided by volume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oxygen diffuses from the alveoli into the bloodstream and carbon dioxide diffuses out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Purpose: </a:t>
            </a:r>
            <a:r>
              <a:rPr lang="en-GB"/>
              <a:t>This is to address misconceptions around surface area and surface area to volume ratio as students often use the terms interchangeably.</a:t>
            </a:r>
          </a:p>
          <a:p>
            <a:endParaRPr lang="en-GB"/>
          </a:p>
          <a:p>
            <a:r>
              <a:rPr lang="en-GB" b="1"/>
              <a:t>Answer: </a:t>
            </a:r>
            <a:r>
              <a:rPr lang="en-GB" b="0"/>
              <a:t>This is incorrect, because a</a:t>
            </a:r>
            <a:r>
              <a:rPr lang="en-GB"/>
              <a:t> larger object will most likely have a larger surface area, but its surface area to volume ratio will be lower (SEE THE NEXT SLIDE TO PROVE WHY THIS STATEMENT IS INCORRECT). </a:t>
            </a:r>
          </a:p>
          <a:p>
            <a:endParaRPr lang="en-GB"/>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3837928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188654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1328045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7660061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87440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83037678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7377884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14940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189389892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17862752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23336307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52914367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227054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01657611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40366689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27087646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3151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526744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17353" y="719999"/>
            <a:ext cx="10607873" cy="7131761"/>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Determine whether each statement is true or false:</a:t>
            </a:r>
          </a:p>
          <a:p>
            <a:pPr marL="457200" indent="-457200">
              <a:buFont typeface="+mj-lt"/>
              <a:buAutoNum type="arabicPeriod"/>
            </a:pPr>
            <a:r>
              <a:rPr lang="en-GB" sz="2400" dirty="0">
                <a:latin typeface="Century Gothic" panose="020B0502020202020204" pitchFamily="34" charset="0"/>
              </a:rPr>
              <a:t>Diffusion is the spreading out of solid, liquid and gas particles from an area of higher concentration to an area of lower concentration.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Rate of diffusion can be increased by increasing the temperature.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Surface area to volume ratio is calculated by dividing the volume by the surface area.</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During the process of gas exchange oxygen diffuses into the bloodstream and carbon dioxide diffuses in to the bloodstream.</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Diffusion can take place through a semi-permeable membrane.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Diffusion enables urea to be transported out of cells and into the blood for excretion from the body.  </a:t>
            </a:r>
          </a:p>
          <a:p>
            <a:pPr>
              <a:lnSpc>
                <a:spcPct val="150000"/>
              </a:lnSpc>
            </a:pPr>
            <a:endParaRPr lang="en-GB" sz="2400" dirty="0">
              <a:latin typeface="Century Gothic" panose="020B0502020202020204" pitchFamily="34" charset="0"/>
            </a:endParaRPr>
          </a:p>
          <a:p>
            <a:pPr marL="457200" indent="-457200">
              <a:lnSpc>
                <a:spcPct val="150000"/>
              </a:lnSpc>
              <a:buAutoNum type="arabicPeriod"/>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Quick Quiz</a:t>
            </a:r>
          </a:p>
        </p:txBody>
      </p:sp>
      <p:sp>
        <p:nvSpPr>
          <p:cNvPr id="11" name="Rectangle 10">
            <a:extLst>
              <a:ext uri="{FF2B5EF4-FFF2-40B4-BE49-F238E27FC236}">
                <a16:creationId xmlns:a16="http://schemas.microsoft.com/office/drawing/2014/main" id="{A3033D93-8B84-1446-9DA2-FDBE0BF83F1B}"/>
              </a:ext>
            </a:extLst>
          </p:cNvPr>
          <p:cNvSpPr/>
          <p:nvPr/>
        </p:nvSpPr>
        <p:spPr>
          <a:xfrm>
            <a:off x="10311439" y="1615878"/>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p>
        </p:txBody>
      </p:sp>
      <p:sp>
        <p:nvSpPr>
          <p:cNvPr id="14" name="Rectangle 13">
            <a:extLst>
              <a:ext uri="{FF2B5EF4-FFF2-40B4-BE49-F238E27FC236}">
                <a16:creationId xmlns:a16="http://schemas.microsoft.com/office/drawing/2014/main" id="{4064BA21-CE07-274C-BE54-64A10E410B98}"/>
              </a:ext>
            </a:extLst>
          </p:cNvPr>
          <p:cNvSpPr/>
          <p:nvPr/>
        </p:nvSpPr>
        <p:spPr>
          <a:xfrm>
            <a:off x="10571806" y="2363274"/>
            <a:ext cx="609141"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True</a:t>
            </a:r>
          </a:p>
        </p:txBody>
      </p:sp>
      <p:sp>
        <p:nvSpPr>
          <p:cNvPr id="15" name="Rectangle 14">
            <a:extLst>
              <a:ext uri="{FF2B5EF4-FFF2-40B4-BE49-F238E27FC236}">
                <a16:creationId xmlns:a16="http://schemas.microsoft.com/office/drawing/2014/main" id="{BEBFE9AB-0324-2949-BF9D-29288D007F3E}"/>
              </a:ext>
            </a:extLst>
          </p:cNvPr>
          <p:cNvSpPr/>
          <p:nvPr/>
        </p:nvSpPr>
        <p:spPr>
          <a:xfrm>
            <a:off x="3382605" y="3453808"/>
            <a:ext cx="756617"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False</a:t>
            </a:r>
          </a:p>
        </p:txBody>
      </p:sp>
      <p:sp>
        <p:nvSpPr>
          <p:cNvPr id="16" name="Rectangle 15">
            <a:extLst>
              <a:ext uri="{FF2B5EF4-FFF2-40B4-BE49-F238E27FC236}">
                <a16:creationId xmlns:a16="http://schemas.microsoft.com/office/drawing/2014/main" id="{03E29E0D-A4BB-E742-B80F-DD797D632CBD}"/>
              </a:ext>
            </a:extLst>
          </p:cNvPr>
          <p:cNvSpPr/>
          <p:nvPr/>
        </p:nvSpPr>
        <p:spPr>
          <a:xfrm>
            <a:off x="10213600" y="4561272"/>
            <a:ext cx="756617"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False</a:t>
            </a:r>
          </a:p>
        </p:txBody>
      </p:sp>
      <p:sp>
        <p:nvSpPr>
          <p:cNvPr id="17" name="Rectangle 16">
            <a:extLst>
              <a:ext uri="{FF2B5EF4-FFF2-40B4-BE49-F238E27FC236}">
                <a16:creationId xmlns:a16="http://schemas.microsoft.com/office/drawing/2014/main" id="{7CA0386C-D325-5A4B-B667-3404DE4B9671}"/>
              </a:ext>
            </a:extLst>
          </p:cNvPr>
          <p:cNvSpPr/>
          <p:nvPr/>
        </p:nvSpPr>
        <p:spPr>
          <a:xfrm>
            <a:off x="10318531" y="5295790"/>
            <a:ext cx="609141"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True</a:t>
            </a:r>
          </a:p>
        </p:txBody>
      </p:sp>
      <p:sp>
        <p:nvSpPr>
          <p:cNvPr id="10" name="Rectangle 9">
            <a:extLst>
              <a:ext uri="{FF2B5EF4-FFF2-40B4-BE49-F238E27FC236}">
                <a16:creationId xmlns:a16="http://schemas.microsoft.com/office/drawing/2014/main" id="{59492D88-C976-4003-ACD5-1326C5C1874A}"/>
              </a:ext>
            </a:extLst>
          </p:cNvPr>
          <p:cNvSpPr/>
          <p:nvPr/>
        </p:nvSpPr>
        <p:spPr>
          <a:xfrm>
            <a:off x="10361076" y="6015790"/>
            <a:ext cx="609141"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True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7"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647787" y="-1022439"/>
            <a:ext cx="12882456" cy="9145559"/>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3260424" y="2266199"/>
            <a:ext cx="5547399" cy="1569660"/>
          </a:xfrm>
          <a:prstGeom prst="rect">
            <a:avLst/>
          </a:prstGeom>
          <a:noFill/>
          <a:ln>
            <a:noFill/>
          </a:ln>
        </p:spPr>
        <p:txBody>
          <a:bodyPr wrap="square" rtlCol="0">
            <a:spAutoFit/>
          </a:bodyPr>
          <a:lstStyle/>
          <a:p>
            <a:pPr algn="ctr"/>
            <a:r>
              <a:rPr lang="en-US" sz="3200" dirty="0">
                <a:latin typeface="Century Gothic" panose="020B0502020202020204" pitchFamily="34" charset="0"/>
              </a:rPr>
              <a:t>The larger the surface area to volume ratio, the larger the object</a:t>
            </a:r>
          </a:p>
        </p:txBody>
      </p:sp>
    </p:spTree>
    <p:extLst>
      <p:ext uri="{BB962C8B-B14F-4D97-AF65-F5344CB8AC3E}">
        <p14:creationId xmlns:p14="http://schemas.microsoft.com/office/powerpoint/2010/main" val="1702293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A5699-48C6-46EB-AA7B-82ABDDAE48D2}"/>
              </a:ext>
            </a:extLst>
          </p:cNvPr>
          <p:cNvSpPr>
            <a:spLocks noGrp="1"/>
          </p:cNvSpPr>
          <p:nvPr>
            <p:ph type="title"/>
          </p:nvPr>
        </p:nvSpPr>
        <p:spPr/>
        <p:txBody>
          <a:bodyPr/>
          <a:lstStyle/>
          <a:p>
            <a:r>
              <a:rPr lang="en-GB">
                <a:latin typeface="Century Gothic" panose="020B0502020202020204" pitchFamily="34" charset="0"/>
              </a:rPr>
              <a:t>Answer</a:t>
            </a:r>
          </a:p>
        </p:txBody>
      </p:sp>
      <p:grpSp>
        <p:nvGrpSpPr>
          <p:cNvPr id="10" name="Group 9">
            <a:extLst>
              <a:ext uri="{FF2B5EF4-FFF2-40B4-BE49-F238E27FC236}">
                <a16:creationId xmlns:a16="http://schemas.microsoft.com/office/drawing/2014/main" id="{E4ED8A6A-C6E5-4D42-B35C-C99204B81FA2}"/>
              </a:ext>
            </a:extLst>
          </p:cNvPr>
          <p:cNvGrpSpPr/>
          <p:nvPr/>
        </p:nvGrpSpPr>
        <p:grpSpPr>
          <a:xfrm>
            <a:off x="1868413" y="3216087"/>
            <a:ext cx="1565028" cy="2399633"/>
            <a:chOff x="2074987" y="3216087"/>
            <a:chExt cx="1565028" cy="2399633"/>
          </a:xfrm>
        </p:grpSpPr>
        <p:sp>
          <p:nvSpPr>
            <p:cNvPr id="6" name="Cube 5">
              <a:extLst>
                <a:ext uri="{FF2B5EF4-FFF2-40B4-BE49-F238E27FC236}">
                  <a16:creationId xmlns:a16="http://schemas.microsoft.com/office/drawing/2014/main" id="{41C18D13-B385-42F0-841C-32BBD7FF66B0}"/>
                </a:ext>
              </a:extLst>
            </p:cNvPr>
            <p:cNvSpPr/>
            <p:nvPr/>
          </p:nvSpPr>
          <p:spPr>
            <a:xfrm>
              <a:off x="2183238" y="3216087"/>
              <a:ext cx="720000" cy="720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7" name="TextBox 6">
              <a:extLst>
                <a:ext uri="{FF2B5EF4-FFF2-40B4-BE49-F238E27FC236}">
                  <a16:creationId xmlns:a16="http://schemas.microsoft.com/office/drawing/2014/main" id="{4B2CB07E-A49D-461E-8F04-C58F8AC3EBB3}"/>
                </a:ext>
              </a:extLst>
            </p:cNvPr>
            <p:cNvSpPr txBox="1"/>
            <p:nvPr/>
          </p:nvSpPr>
          <p:spPr>
            <a:xfrm>
              <a:off x="2074987" y="3953727"/>
              <a:ext cx="1565028" cy="1661993"/>
            </a:xfrm>
            <a:prstGeom prst="rect">
              <a:avLst/>
            </a:prstGeom>
            <a:noFill/>
          </p:spPr>
          <p:txBody>
            <a:bodyPr wrap="square" rtlCol="0">
              <a:spAutoFit/>
            </a:bodyPr>
            <a:lstStyle/>
            <a:p>
              <a:r>
                <a:rPr lang="en-GB" b="1">
                  <a:latin typeface="Century Gothic" panose="020B0502020202020204" pitchFamily="34" charset="0"/>
                </a:rPr>
                <a:t>1 cm</a:t>
              </a:r>
            </a:p>
            <a:p>
              <a:endParaRPr lang="en-GB">
                <a:latin typeface="Century Gothic" panose="020B0502020202020204" pitchFamily="34" charset="0"/>
              </a:endParaRPr>
            </a:p>
            <a:p>
              <a:r>
                <a:rPr lang="en-GB">
                  <a:latin typeface="Century Gothic" panose="020B0502020202020204" pitchFamily="34" charset="0"/>
                </a:rPr>
                <a:t>SA = 6 cm</a:t>
              </a:r>
              <a:r>
                <a:rPr lang="en-GB" baseline="30000">
                  <a:latin typeface="Century Gothic" panose="020B0502020202020204" pitchFamily="34" charset="0"/>
                </a:rPr>
                <a:t>2</a:t>
              </a:r>
            </a:p>
            <a:p>
              <a:r>
                <a:rPr lang="en-GB">
                  <a:latin typeface="Century Gothic" panose="020B0502020202020204" pitchFamily="34" charset="0"/>
                </a:rPr>
                <a:t>Vol = 1 cm</a:t>
              </a:r>
              <a:r>
                <a:rPr lang="en-GB" baseline="30000">
                  <a:latin typeface="Century Gothic" panose="020B0502020202020204" pitchFamily="34" charset="0"/>
                </a:rPr>
                <a:t>3</a:t>
              </a:r>
            </a:p>
            <a:p>
              <a:endParaRPr lang="en-GB" baseline="30000">
                <a:latin typeface="Century Gothic" panose="020B0502020202020204" pitchFamily="34" charset="0"/>
              </a:endParaRPr>
            </a:p>
            <a:p>
              <a:r>
                <a:rPr lang="en-GB" err="1">
                  <a:latin typeface="Century Gothic" panose="020B0502020202020204" pitchFamily="34" charset="0"/>
                </a:rPr>
                <a:t>SA:Vol</a:t>
              </a:r>
              <a:r>
                <a:rPr lang="en-GB">
                  <a:latin typeface="Century Gothic" panose="020B0502020202020204" pitchFamily="34" charset="0"/>
                </a:rPr>
                <a:t> = 6</a:t>
              </a:r>
              <a:endParaRPr lang="en-GB" baseline="30000">
                <a:latin typeface="Century Gothic" panose="020B0502020202020204" pitchFamily="34" charset="0"/>
              </a:endParaRPr>
            </a:p>
          </p:txBody>
        </p:sp>
      </p:grpSp>
      <p:grpSp>
        <p:nvGrpSpPr>
          <p:cNvPr id="11" name="Group 10">
            <a:extLst>
              <a:ext uri="{FF2B5EF4-FFF2-40B4-BE49-F238E27FC236}">
                <a16:creationId xmlns:a16="http://schemas.microsoft.com/office/drawing/2014/main" id="{E85AF3D8-D23A-47F2-8FE3-C9DCBAD7107E}"/>
              </a:ext>
            </a:extLst>
          </p:cNvPr>
          <p:cNvGrpSpPr/>
          <p:nvPr/>
        </p:nvGrpSpPr>
        <p:grpSpPr>
          <a:xfrm>
            <a:off x="4010834" y="2496087"/>
            <a:ext cx="2231704" cy="3409741"/>
            <a:chOff x="4010834" y="2496087"/>
            <a:chExt cx="2231704" cy="3409741"/>
          </a:xfrm>
        </p:grpSpPr>
        <p:sp>
          <p:nvSpPr>
            <p:cNvPr id="4" name="Cube 3">
              <a:extLst>
                <a:ext uri="{FF2B5EF4-FFF2-40B4-BE49-F238E27FC236}">
                  <a16:creationId xmlns:a16="http://schemas.microsoft.com/office/drawing/2014/main" id="{A9BB090F-0AA7-4DFE-91D1-F6FE592C5E70}"/>
                </a:ext>
              </a:extLst>
            </p:cNvPr>
            <p:cNvSpPr/>
            <p:nvPr/>
          </p:nvSpPr>
          <p:spPr>
            <a:xfrm>
              <a:off x="4010834" y="2496087"/>
              <a:ext cx="1440000" cy="1440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8" name="TextBox 7">
              <a:extLst>
                <a:ext uri="{FF2B5EF4-FFF2-40B4-BE49-F238E27FC236}">
                  <a16:creationId xmlns:a16="http://schemas.microsoft.com/office/drawing/2014/main" id="{2D36710C-A794-4F21-9A53-1BA0E95B6EFF}"/>
                </a:ext>
              </a:extLst>
            </p:cNvPr>
            <p:cNvSpPr txBox="1"/>
            <p:nvPr/>
          </p:nvSpPr>
          <p:spPr>
            <a:xfrm>
              <a:off x="4116345" y="3966836"/>
              <a:ext cx="2126193" cy="1938992"/>
            </a:xfrm>
            <a:prstGeom prst="rect">
              <a:avLst/>
            </a:prstGeom>
            <a:noFill/>
          </p:spPr>
          <p:txBody>
            <a:bodyPr wrap="square" rtlCol="0">
              <a:spAutoFit/>
            </a:bodyPr>
            <a:lstStyle/>
            <a:p>
              <a:r>
                <a:rPr lang="en-GB" b="1">
                  <a:latin typeface="Century Gothic" panose="020B0502020202020204" pitchFamily="34" charset="0"/>
                </a:rPr>
                <a:t>2 cm</a:t>
              </a:r>
            </a:p>
            <a:p>
              <a:endParaRPr lang="en-GB">
                <a:latin typeface="Century Gothic" panose="020B0502020202020204" pitchFamily="34" charset="0"/>
              </a:endParaRPr>
            </a:p>
            <a:p>
              <a:r>
                <a:rPr lang="en-GB">
                  <a:latin typeface="Century Gothic" panose="020B0502020202020204" pitchFamily="34" charset="0"/>
                </a:rPr>
                <a:t>SA = 24 cm</a:t>
              </a:r>
              <a:r>
                <a:rPr lang="en-GB" baseline="30000">
                  <a:latin typeface="Century Gothic" panose="020B0502020202020204" pitchFamily="34" charset="0"/>
                </a:rPr>
                <a:t>2</a:t>
              </a:r>
            </a:p>
            <a:p>
              <a:r>
                <a:rPr lang="en-GB">
                  <a:latin typeface="Century Gothic" panose="020B0502020202020204" pitchFamily="34" charset="0"/>
                </a:rPr>
                <a:t>Vol = 8 cm</a:t>
              </a:r>
              <a:r>
                <a:rPr lang="en-GB" baseline="30000">
                  <a:latin typeface="Century Gothic" panose="020B0502020202020204" pitchFamily="34" charset="0"/>
                </a:rPr>
                <a:t>3</a:t>
              </a:r>
            </a:p>
            <a:p>
              <a:endParaRPr lang="en-GB" baseline="30000">
                <a:latin typeface="Century Gothic" panose="020B0502020202020204" pitchFamily="34" charset="0"/>
              </a:endParaRPr>
            </a:p>
            <a:p>
              <a:r>
                <a:rPr lang="en-GB" err="1">
                  <a:latin typeface="Century Gothic" panose="020B0502020202020204" pitchFamily="34" charset="0"/>
                </a:rPr>
                <a:t>SA:Vol</a:t>
              </a:r>
              <a:r>
                <a:rPr lang="en-GB">
                  <a:latin typeface="Century Gothic" panose="020B0502020202020204" pitchFamily="34" charset="0"/>
                </a:rPr>
                <a:t> = 3</a:t>
              </a:r>
              <a:endParaRPr lang="en-GB" baseline="30000">
                <a:latin typeface="Century Gothic" panose="020B0502020202020204" pitchFamily="34" charset="0"/>
              </a:endParaRPr>
            </a:p>
            <a:p>
              <a:endParaRPr lang="en-GB">
                <a:latin typeface="Century Gothic" panose="020B0502020202020204" pitchFamily="34" charset="0"/>
              </a:endParaRPr>
            </a:p>
          </p:txBody>
        </p:sp>
      </p:grpSp>
      <p:grpSp>
        <p:nvGrpSpPr>
          <p:cNvPr id="12" name="Group 11">
            <a:extLst>
              <a:ext uri="{FF2B5EF4-FFF2-40B4-BE49-F238E27FC236}">
                <a16:creationId xmlns:a16="http://schemas.microsoft.com/office/drawing/2014/main" id="{FF6AD3FF-CC3E-40C1-B7E1-A76AD42BB6E2}"/>
              </a:ext>
            </a:extLst>
          </p:cNvPr>
          <p:cNvGrpSpPr/>
          <p:nvPr/>
        </p:nvGrpSpPr>
        <p:grpSpPr>
          <a:xfrm>
            <a:off x="6810741" y="1776087"/>
            <a:ext cx="2843213" cy="4116632"/>
            <a:chOff x="6810741" y="1776087"/>
            <a:chExt cx="2843213" cy="4116632"/>
          </a:xfrm>
        </p:grpSpPr>
        <p:sp>
          <p:nvSpPr>
            <p:cNvPr id="5" name="Cube 4">
              <a:extLst>
                <a:ext uri="{FF2B5EF4-FFF2-40B4-BE49-F238E27FC236}">
                  <a16:creationId xmlns:a16="http://schemas.microsoft.com/office/drawing/2014/main" id="{4A3756FC-7E73-4EBD-B7EE-62EBD5BF2FA3}"/>
                </a:ext>
              </a:extLst>
            </p:cNvPr>
            <p:cNvSpPr/>
            <p:nvPr/>
          </p:nvSpPr>
          <p:spPr>
            <a:xfrm>
              <a:off x="6810741" y="1776087"/>
              <a:ext cx="2160000" cy="21600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9" name="TextBox 8">
              <a:extLst>
                <a:ext uri="{FF2B5EF4-FFF2-40B4-BE49-F238E27FC236}">
                  <a16:creationId xmlns:a16="http://schemas.microsoft.com/office/drawing/2014/main" id="{7FA9BE2C-43A5-4F46-8538-23927B3E8595}"/>
                </a:ext>
              </a:extLst>
            </p:cNvPr>
            <p:cNvSpPr txBox="1"/>
            <p:nvPr/>
          </p:nvSpPr>
          <p:spPr>
            <a:xfrm>
              <a:off x="7204943" y="3953727"/>
              <a:ext cx="2449011" cy="1938992"/>
            </a:xfrm>
            <a:prstGeom prst="rect">
              <a:avLst/>
            </a:prstGeom>
            <a:noFill/>
          </p:spPr>
          <p:txBody>
            <a:bodyPr wrap="square" rtlCol="0">
              <a:spAutoFit/>
            </a:bodyPr>
            <a:lstStyle/>
            <a:p>
              <a:r>
                <a:rPr lang="en-GB" b="1">
                  <a:latin typeface="Century Gothic" panose="020B0502020202020204" pitchFamily="34" charset="0"/>
                </a:rPr>
                <a:t>3 cm</a:t>
              </a:r>
            </a:p>
            <a:p>
              <a:endParaRPr lang="en-GB" b="1">
                <a:latin typeface="Century Gothic" panose="020B0502020202020204" pitchFamily="34" charset="0"/>
              </a:endParaRPr>
            </a:p>
            <a:p>
              <a:r>
                <a:rPr lang="en-GB">
                  <a:latin typeface="Century Gothic" panose="020B0502020202020204" pitchFamily="34" charset="0"/>
                </a:rPr>
                <a:t>SA = 54 cm</a:t>
              </a:r>
              <a:r>
                <a:rPr lang="en-GB" baseline="30000">
                  <a:latin typeface="Century Gothic" panose="020B0502020202020204" pitchFamily="34" charset="0"/>
                </a:rPr>
                <a:t>2</a:t>
              </a:r>
            </a:p>
            <a:p>
              <a:r>
                <a:rPr lang="en-GB">
                  <a:latin typeface="Century Gothic" panose="020B0502020202020204" pitchFamily="34" charset="0"/>
                </a:rPr>
                <a:t>Vol = 27 cm</a:t>
              </a:r>
              <a:r>
                <a:rPr lang="en-GB" baseline="30000">
                  <a:latin typeface="Century Gothic" panose="020B0502020202020204" pitchFamily="34" charset="0"/>
                </a:rPr>
                <a:t>3</a:t>
              </a:r>
            </a:p>
            <a:p>
              <a:endParaRPr lang="en-GB" baseline="30000">
                <a:latin typeface="Century Gothic" panose="020B0502020202020204" pitchFamily="34" charset="0"/>
              </a:endParaRPr>
            </a:p>
            <a:p>
              <a:r>
                <a:rPr lang="en-GB" err="1">
                  <a:latin typeface="Century Gothic" panose="020B0502020202020204" pitchFamily="34" charset="0"/>
                </a:rPr>
                <a:t>SA:Vol</a:t>
              </a:r>
              <a:r>
                <a:rPr lang="en-GB">
                  <a:latin typeface="Century Gothic" panose="020B0502020202020204" pitchFamily="34" charset="0"/>
                </a:rPr>
                <a:t> = 2</a:t>
              </a:r>
              <a:endParaRPr lang="en-GB" baseline="30000">
                <a:latin typeface="Century Gothic" panose="020B0502020202020204" pitchFamily="34" charset="0"/>
              </a:endParaRPr>
            </a:p>
            <a:p>
              <a:endParaRPr lang="en-GB" b="1">
                <a:latin typeface="Century Gothic" panose="020B0502020202020204" pitchFamily="34" charset="0"/>
              </a:endParaRPr>
            </a:p>
          </p:txBody>
        </p:sp>
      </p:grpSp>
    </p:spTree>
    <p:extLst>
      <p:ext uri="{BB962C8B-B14F-4D97-AF65-F5344CB8AC3E}">
        <p14:creationId xmlns:p14="http://schemas.microsoft.com/office/powerpoint/2010/main" val="106664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20292" y="0"/>
            <a:ext cx="10620000" cy="720000"/>
          </a:xfrm>
        </p:spPr>
        <p:txBody>
          <a:bodyPr/>
          <a:lstStyle/>
          <a:p>
            <a:r>
              <a:rPr lang="en-US">
                <a:latin typeface="Century Gothic" panose="020B0502020202020204" pitchFamily="34" charset="0"/>
              </a:rPr>
              <a:t>Think outside the box!</a:t>
            </a:r>
          </a:p>
        </p:txBody>
      </p:sp>
      <p:sp>
        <p:nvSpPr>
          <p:cNvPr id="5" name="TextBox 4">
            <a:extLst>
              <a:ext uri="{FF2B5EF4-FFF2-40B4-BE49-F238E27FC236}">
                <a16:creationId xmlns:a16="http://schemas.microsoft.com/office/drawing/2014/main" id="{147B0212-E106-0A46-AFEA-055ABAE62F63}"/>
              </a:ext>
            </a:extLst>
          </p:cNvPr>
          <p:cNvSpPr txBox="1"/>
          <p:nvPr/>
        </p:nvSpPr>
        <p:spPr>
          <a:xfrm>
            <a:off x="520292" y="975380"/>
            <a:ext cx="10620000" cy="1815882"/>
          </a:xfrm>
          <a:prstGeom prst="rect">
            <a:avLst/>
          </a:prstGeom>
          <a:noFill/>
          <a:ln>
            <a:noFill/>
          </a:ln>
        </p:spPr>
        <p:txBody>
          <a:bodyPr wrap="square" rtlCol="0">
            <a:spAutoFit/>
          </a:bodyPr>
          <a:lstStyle/>
          <a:p>
            <a:r>
              <a:rPr lang="en-US" sz="2800">
                <a:latin typeface="Century Gothic" panose="020B0502020202020204" pitchFamily="34" charset="0"/>
              </a:rPr>
              <a:t>How do you think the structure of an insect is adapted for gas exchange?</a:t>
            </a:r>
          </a:p>
          <a:p>
            <a:r>
              <a:rPr lang="en-US" sz="2800" b="1">
                <a:latin typeface="Century Gothic" panose="020B0502020202020204" pitchFamily="34" charset="0"/>
              </a:rPr>
              <a:t>HINT</a:t>
            </a:r>
            <a:r>
              <a:rPr lang="en-US" sz="2800">
                <a:latin typeface="Century Gothic" panose="020B0502020202020204" pitchFamily="34" charset="0"/>
              </a:rPr>
              <a:t> – the structures labelled below are involved in gas exchange</a:t>
            </a:r>
          </a:p>
        </p:txBody>
      </p:sp>
      <p:pic>
        <p:nvPicPr>
          <p:cNvPr id="6" name="Picture 5" descr="Icon&#10;&#10;Description automatically generated">
            <a:extLst>
              <a:ext uri="{FF2B5EF4-FFF2-40B4-BE49-F238E27FC236}">
                <a16:creationId xmlns:a16="http://schemas.microsoft.com/office/drawing/2014/main" id="{C17DE985-FE83-2E47-B33B-B55F01EBBCA6}"/>
              </a:ext>
            </a:extLst>
          </p:cNvPr>
          <p:cNvPicPr>
            <a:picLocks noChangeAspect="1"/>
          </p:cNvPicPr>
          <p:nvPr/>
        </p:nvPicPr>
        <p:blipFill>
          <a:blip r:embed="rId3"/>
          <a:stretch>
            <a:fillRect/>
          </a:stretch>
        </p:blipFill>
        <p:spPr>
          <a:xfrm>
            <a:off x="5345206" y="2895993"/>
            <a:ext cx="5580890" cy="3962006"/>
          </a:xfrm>
          <a:prstGeom prst="rect">
            <a:avLst/>
          </a:prstGeom>
        </p:spPr>
      </p:pic>
      <p:pic>
        <p:nvPicPr>
          <p:cNvPr id="3" name="Picture 2">
            <a:extLst>
              <a:ext uri="{FF2B5EF4-FFF2-40B4-BE49-F238E27FC236}">
                <a16:creationId xmlns:a16="http://schemas.microsoft.com/office/drawing/2014/main" id="{C834861A-872A-924F-AD98-E6CEAEEAF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292" y="3046642"/>
            <a:ext cx="5836710" cy="3018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2494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diffusion</a:t>
            </a:r>
          </a:p>
          <a:p>
            <a:pPr marL="457200" indent="-457200">
              <a:buAutoNum type="arabicPeriod"/>
            </a:pPr>
            <a:r>
              <a:rPr lang="en-GB" sz="2400" dirty="0">
                <a:latin typeface="Century Gothic" panose="020B0502020202020204" pitchFamily="34" charset="0"/>
              </a:rPr>
              <a:t>Name the two gases which  diffuse between the blood and alveoli during gas exchange in the lungs</a:t>
            </a:r>
          </a:p>
          <a:p>
            <a:pPr marL="457200" indent="-457200">
              <a:buAutoNum type="arabicPeriod"/>
            </a:pPr>
            <a:r>
              <a:rPr lang="en-GB" sz="2400" dirty="0">
                <a:latin typeface="Century Gothic" panose="020B0502020202020204" pitchFamily="34" charset="0"/>
              </a:rPr>
              <a:t>State three factors which can affect the rate of diffusion</a:t>
            </a:r>
          </a:p>
          <a:p>
            <a:pPr marL="457200" indent="-457200">
              <a:buAutoNum type="arabicPeriod"/>
            </a:pPr>
            <a:r>
              <a:rPr lang="en-GB" sz="2400" dirty="0">
                <a:latin typeface="Century Gothic" panose="020B0502020202020204" pitchFamily="34" charset="0"/>
              </a:rPr>
              <a:t>Write the equation used to calculate surface area to volume ratio</a:t>
            </a:r>
          </a:p>
          <a:p>
            <a:pPr marL="457200" indent="-457200">
              <a:buAutoNum type="arabicPeriod"/>
            </a:pPr>
            <a:r>
              <a:rPr lang="en-GB" sz="2400" dirty="0">
                <a:latin typeface="Century Gothic" panose="020B0502020202020204" pitchFamily="34" charset="0"/>
              </a:rPr>
              <a:t>Explain how increasing the temperature increases the rate of diffusion</a:t>
            </a:r>
          </a:p>
          <a:p>
            <a:pPr marL="457200" indent="-457200">
              <a:buAutoNum type="arabicPeriod"/>
            </a:pPr>
            <a:r>
              <a:rPr lang="en-GB" sz="2400" dirty="0">
                <a:latin typeface="Century Gothic" panose="020B0502020202020204" pitchFamily="34" charset="0"/>
              </a:rPr>
              <a:t>Each side of a cube is 2cm long. Calculate:</a:t>
            </a:r>
          </a:p>
          <a:p>
            <a:pPr marL="914400" lvl="1" indent="-457200">
              <a:buFont typeface="+mj-lt"/>
              <a:buAutoNum type="alphaLcParenR"/>
            </a:pPr>
            <a:r>
              <a:rPr lang="en-GB" sz="2400" dirty="0">
                <a:latin typeface="Century Gothic" panose="020B0502020202020204" pitchFamily="34" charset="0"/>
              </a:rPr>
              <a:t>The area of one face of the cube</a:t>
            </a:r>
          </a:p>
          <a:p>
            <a:pPr marL="914400" lvl="1" indent="-457200">
              <a:buFont typeface="+mj-lt"/>
              <a:buAutoNum type="alphaLcParenR"/>
            </a:pPr>
            <a:r>
              <a:rPr lang="en-GB" sz="2400" dirty="0">
                <a:latin typeface="Century Gothic" panose="020B0502020202020204" pitchFamily="34" charset="0"/>
              </a:rPr>
              <a:t>The total surface area of the cube</a:t>
            </a:r>
          </a:p>
          <a:p>
            <a:pPr marL="914400" lvl="1" indent="-457200">
              <a:buFont typeface="+mj-lt"/>
              <a:buAutoNum type="alphaLcParenR"/>
            </a:pPr>
            <a:r>
              <a:rPr lang="en-GB" sz="2400" dirty="0">
                <a:latin typeface="Century Gothic" panose="020B0502020202020204" pitchFamily="34" charset="0"/>
              </a:rPr>
              <a:t>The volume of the cube</a:t>
            </a:r>
          </a:p>
          <a:p>
            <a:pPr marL="914400" lvl="1" indent="-457200">
              <a:buFont typeface="+mj-lt"/>
              <a:buAutoNum type="alphaLcParenR"/>
            </a:pPr>
            <a:r>
              <a:rPr lang="en-GB" sz="2400" dirty="0">
                <a:latin typeface="Century Gothic" panose="020B0502020202020204" pitchFamily="34" charset="0"/>
              </a:rPr>
              <a:t>The surface area to volume ratio of the cube</a:t>
            </a:r>
          </a:p>
        </p:txBody>
      </p:sp>
    </p:spTree>
    <p:extLst>
      <p:ext uri="{BB962C8B-B14F-4D97-AF65-F5344CB8AC3E}">
        <p14:creationId xmlns:p14="http://schemas.microsoft.com/office/powerpoint/2010/main" val="3533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45228" y="845073"/>
            <a:ext cx="11166200" cy="5262979"/>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Diffusion is the spreading out of particles, of liquid or gas, resulting in net movement from an area of higher concentration to lower concentration</a:t>
            </a:r>
          </a:p>
          <a:p>
            <a:pPr marL="457200" indent="-457200">
              <a:buAutoNum type="arabicPeriod"/>
            </a:pPr>
            <a:r>
              <a:rPr lang="en-GB" sz="2400" b="1" dirty="0">
                <a:solidFill>
                  <a:schemeClr val="accent1"/>
                </a:solidFill>
                <a:latin typeface="Century Gothic" panose="020B0502020202020204" pitchFamily="34" charset="0"/>
              </a:rPr>
              <a:t>Oxygen and carbon dioxide</a:t>
            </a:r>
          </a:p>
          <a:p>
            <a:pPr marL="457200" indent="-457200">
              <a:buAutoNum type="arabicPeriod"/>
            </a:pPr>
            <a:r>
              <a:rPr lang="en-GB" sz="2400" b="1" dirty="0">
                <a:solidFill>
                  <a:schemeClr val="accent1"/>
                </a:solidFill>
                <a:latin typeface="Century Gothic" panose="020B0502020202020204" pitchFamily="34" charset="0"/>
              </a:rPr>
              <a:t>Temperature, concentration gradient, surface area.</a:t>
            </a:r>
          </a:p>
          <a:p>
            <a:pPr marL="457200" indent="-457200">
              <a:buAutoNum type="arabicPeriod"/>
            </a:pPr>
            <a:r>
              <a:rPr lang="en-GB" sz="2400" b="1" dirty="0">
                <a:solidFill>
                  <a:schemeClr val="accent1"/>
                </a:solidFill>
                <a:latin typeface="Century Gothic" panose="020B0502020202020204" pitchFamily="34" charset="0"/>
              </a:rPr>
              <a:t>Ratio = </a:t>
            </a:r>
            <a:r>
              <a:rPr lang="en-GB" sz="2400" b="1" u="sng" dirty="0">
                <a:solidFill>
                  <a:schemeClr val="accent1"/>
                </a:solidFill>
                <a:latin typeface="Century Gothic" panose="020B0502020202020204" pitchFamily="34" charset="0"/>
              </a:rPr>
              <a:t>Surface area</a:t>
            </a:r>
          </a:p>
          <a:p>
            <a:pPr lvl="1"/>
            <a:r>
              <a:rPr lang="en-GB" sz="2400" b="1" dirty="0">
                <a:solidFill>
                  <a:schemeClr val="accent1"/>
                </a:solidFill>
                <a:latin typeface="Century Gothic" panose="020B0502020202020204" pitchFamily="34" charset="0"/>
              </a:rPr>
              <a:t>                 Volume </a:t>
            </a:r>
          </a:p>
          <a:p>
            <a:pPr marL="457200" indent="-457200">
              <a:buFont typeface="+mj-lt"/>
              <a:buAutoNum type="arabicPeriod"/>
            </a:pPr>
            <a:r>
              <a:rPr lang="en-GB" sz="2400" b="1" dirty="0">
                <a:solidFill>
                  <a:schemeClr val="accent1"/>
                </a:solidFill>
                <a:latin typeface="Century Gothic" panose="020B0502020202020204" pitchFamily="34" charset="0"/>
              </a:rPr>
              <a:t>Particles gain more kinetic energy, so the particles move more and therefore spread out more quickly.</a:t>
            </a:r>
          </a:p>
          <a:p>
            <a:pPr marL="457200" indent="-457200">
              <a:buFont typeface="+mj-lt"/>
              <a:buAutoNum type="arabicPeriod"/>
            </a:pPr>
            <a:r>
              <a:rPr lang="en-GB" sz="2400" b="1" dirty="0">
                <a:solidFill>
                  <a:schemeClr val="accent1"/>
                </a:solidFill>
                <a:latin typeface="Century Gothic" panose="020B0502020202020204" pitchFamily="34" charset="0"/>
              </a:rPr>
              <a:t> a) 4cm</a:t>
            </a:r>
            <a:r>
              <a:rPr lang="en-GB" sz="2400" b="1" baseline="30000" dirty="0">
                <a:solidFill>
                  <a:schemeClr val="accent1"/>
                </a:solidFill>
                <a:latin typeface="Century Gothic" panose="020B0502020202020204" pitchFamily="34" charset="0"/>
              </a:rPr>
              <a:t>2</a:t>
            </a:r>
          </a:p>
          <a:p>
            <a:pPr lvl="1"/>
            <a:r>
              <a:rPr lang="en-GB" sz="2400" b="1" dirty="0">
                <a:solidFill>
                  <a:schemeClr val="accent1"/>
                </a:solidFill>
                <a:latin typeface="Century Gothic" panose="020B0502020202020204" pitchFamily="34" charset="0"/>
              </a:rPr>
              <a:t> b) 24cm</a:t>
            </a:r>
            <a:r>
              <a:rPr lang="en-GB" sz="2400" b="1" baseline="30000" dirty="0">
                <a:solidFill>
                  <a:schemeClr val="accent1"/>
                </a:solidFill>
                <a:latin typeface="Century Gothic" panose="020B0502020202020204" pitchFamily="34" charset="0"/>
              </a:rPr>
              <a:t>2</a:t>
            </a:r>
            <a:endParaRPr lang="en-GB" sz="2400" b="1" dirty="0">
              <a:solidFill>
                <a:schemeClr val="accent1"/>
              </a:solidFill>
              <a:latin typeface="Century Gothic" panose="020B0502020202020204" pitchFamily="34" charset="0"/>
            </a:endParaRPr>
          </a:p>
          <a:p>
            <a:pPr lvl="1"/>
            <a:r>
              <a:rPr lang="en-GB" sz="2400" b="1" dirty="0">
                <a:solidFill>
                  <a:schemeClr val="accent1"/>
                </a:solidFill>
                <a:latin typeface="Century Gothic" panose="020B0502020202020204" pitchFamily="34" charset="0"/>
              </a:rPr>
              <a:t> c) 8cm</a:t>
            </a:r>
            <a:r>
              <a:rPr lang="en-GB" sz="2400" b="1" baseline="30000" dirty="0">
                <a:solidFill>
                  <a:schemeClr val="accent1"/>
                </a:solidFill>
                <a:latin typeface="Century Gothic" panose="020B0502020202020204" pitchFamily="34" charset="0"/>
              </a:rPr>
              <a:t>3</a:t>
            </a:r>
            <a:endParaRPr lang="en-GB" sz="2400" b="1" dirty="0">
              <a:solidFill>
                <a:schemeClr val="accent1"/>
              </a:solidFill>
              <a:latin typeface="Century Gothic" panose="020B0502020202020204" pitchFamily="34" charset="0"/>
            </a:endParaRPr>
          </a:p>
          <a:p>
            <a:pPr lvl="1"/>
            <a:r>
              <a:rPr lang="en-GB" sz="2400" b="1" dirty="0">
                <a:solidFill>
                  <a:schemeClr val="accent1"/>
                </a:solidFill>
                <a:latin typeface="Century Gothic" panose="020B0502020202020204" pitchFamily="34" charset="0"/>
              </a:rPr>
              <a:t> d) 3:1</a:t>
            </a:r>
          </a:p>
          <a:p>
            <a:pPr marL="457200" indent="-457200">
              <a:buAutoNum type="arabicPeriod"/>
            </a:pPr>
            <a:endParaRPr lang="en-GB" sz="2400" b="1" dirty="0">
              <a:solidFill>
                <a:schemeClr val="accent1"/>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86689" y="104454"/>
            <a:ext cx="10620000" cy="461665"/>
          </a:xfrm>
        </p:spPr>
        <p:txBody>
          <a:bodyPr>
            <a:normAutofit/>
          </a:bodyPr>
          <a:lstStyle/>
          <a:p>
            <a:r>
              <a:rPr lang="en-GB" dirty="0">
                <a:latin typeface="Century Gothic" panose="020B0502020202020204" pitchFamily="34" charset="0"/>
              </a:rPr>
              <a:t>I: Describe the effect of a variable</a:t>
            </a:r>
            <a:endParaRPr lang="en-GB" i="1" dirty="0">
              <a:latin typeface="Century Gothic" panose="020B0502020202020204" pitchFamily="34" charset="0"/>
            </a:endParaRPr>
          </a:p>
        </p:txBody>
      </p:sp>
      <p:sp>
        <p:nvSpPr>
          <p:cNvPr id="6" name="TextBox 5">
            <a:extLst>
              <a:ext uri="{FF2B5EF4-FFF2-40B4-BE49-F238E27FC236}">
                <a16:creationId xmlns:a16="http://schemas.microsoft.com/office/drawing/2014/main" id="{738BD3D1-C602-476B-9ED5-198C26001B3D}"/>
              </a:ext>
            </a:extLst>
          </p:cNvPr>
          <p:cNvSpPr txBox="1"/>
          <p:nvPr/>
        </p:nvSpPr>
        <p:spPr>
          <a:xfrm>
            <a:off x="111737" y="1046705"/>
            <a:ext cx="6638833"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a:t>
            </a:r>
            <a:r>
              <a:rPr lang="en-US" sz="2400" b="1" dirty="0">
                <a:solidFill>
                  <a:srgbClr val="009193"/>
                </a:solidFill>
                <a:latin typeface="Century Gothic" panose="020B0502020202020204" pitchFamily="34" charset="0"/>
              </a:rPr>
              <a:t>and explain </a:t>
            </a:r>
            <a:r>
              <a:rPr lang="en-US" sz="2400" dirty="0">
                <a:latin typeface="Century Gothic" panose="020B0502020202020204" pitchFamily="34" charset="0"/>
              </a:rPr>
              <a:t>the effect of increasing temperature on the rate of diffusion.</a:t>
            </a:r>
          </a:p>
        </p:txBody>
      </p:sp>
      <p:sp>
        <p:nvSpPr>
          <p:cNvPr id="7" name="TextBox 6">
            <a:extLst>
              <a:ext uri="{FF2B5EF4-FFF2-40B4-BE49-F238E27FC236}">
                <a16:creationId xmlns:a16="http://schemas.microsoft.com/office/drawing/2014/main" id="{B7A3DBB4-E61A-41DB-AB0D-ECE0B2A2E82B}"/>
              </a:ext>
            </a:extLst>
          </p:cNvPr>
          <p:cNvSpPr txBox="1"/>
          <p:nvPr/>
        </p:nvSpPr>
        <p:spPr>
          <a:xfrm>
            <a:off x="141081" y="3236548"/>
            <a:ext cx="6474413" cy="2532681"/>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US" dirty="0">
                <a:solidFill>
                  <a:schemeClr val="accent1"/>
                </a:solidFill>
                <a:latin typeface="Century Gothic" panose="020B0502020202020204" pitchFamily="34" charset="0"/>
              </a:rPr>
              <a:t>Increasing the temperature </a:t>
            </a:r>
            <a:r>
              <a:rPr lang="en-US" b="1" dirty="0">
                <a:solidFill>
                  <a:schemeClr val="accent1"/>
                </a:solidFill>
                <a:latin typeface="Century Gothic" panose="020B0502020202020204" pitchFamily="34" charset="0"/>
              </a:rPr>
              <a:t>increases </a:t>
            </a:r>
            <a:r>
              <a:rPr lang="en-US" dirty="0">
                <a:solidFill>
                  <a:schemeClr val="accent1"/>
                </a:solidFill>
                <a:latin typeface="Century Gothic" panose="020B0502020202020204" pitchFamily="34" charset="0"/>
              </a:rPr>
              <a:t>the rate of diffusion</a:t>
            </a:r>
          </a:p>
          <a:p>
            <a:pPr marL="342900" indent="-342900">
              <a:lnSpc>
                <a:spcPct val="150000"/>
              </a:lnSpc>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lnSpc>
                <a:spcPct val="150000"/>
              </a:lnSpc>
              <a:buFont typeface="Arial" panose="020B0604020202020204" pitchFamily="34" charset="0"/>
              <a:buChar char="•"/>
            </a:pPr>
            <a:r>
              <a:rPr lang="en-US" dirty="0">
                <a:solidFill>
                  <a:schemeClr val="accent1"/>
                </a:solidFill>
                <a:latin typeface="Century Gothic" panose="020B0502020202020204" pitchFamily="34" charset="0"/>
              </a:rPr>
              <a:t>This is because a higher temperature means the particles have more </a:t>
            </a:r>
            <a:r>
              <a:rPr lang="en-US" b="1" dirty="0">
                <a:solidFill>
                  <a:schemeClr val="accent1"/>
                </a:solidFill>
                <a:latin typeface="Century Gothic" panose="020B0502020202020204" pitchFamily="34" charset="0"/>
              </a:rPr>
              <a:t>kinetic energy</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they move around more and </a:t>
            </a:r>
            <a:r>
              <a:rPr lang="en-US" b="1" dirty="0">
                <a:solidFill>
                  <a:schemeClr val="accent1"/>
                </a:solidFill>
                <a:latin typeface="Century Gothic" panose="020B0502020202020204" pitchFamily="34" charset="0"/>
              </a:rPr>
              <a:t>spread out more </a:t>
            </a:r>
            <a:r>
              <a:rPr lang="en-US" dirty="0">
                <a:solidFill>
                  <a:schemeClr val="accent1"/>
                </a:solidFill>
                <a:latin typeface="Century Gothic" panose="020B0502020202020204" pitchFamily="34" charset="0"/>
              </a:rPr>
              <a:t>quickly</a:t>
            </a:r>
          </a:p>
        </p:txBody>
      </p:sp>
      <p:pic>
        <p:nvPicPr>
          <p:cNvPr id="5" name="Picture 4" descr="Shape, arrow&#10;&#10;Description automatically generated">
            <a:extLst>
              <a:ext uri="{FF2B5EF4-FFF2-40B4-BE49-F238E27FC236}">
                <a16:creationId xmlns:a16="http://schemas.microsoft.com/office/drawing/2014/main" id="{DFC8516D-9FB3-2040-8CBE-C6D48758F8F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1" name="TextBox 10">
            <a:extLst>
              <a:ext uri="{FF2B5EF4-FFF2-40B4-BE49-F238E27FC236}">
                <a16:creationId xmlns:a16="http://schemas.microsoft.com/office/drawing/2014/main" id="{E3708C7E-1654-D24F-8B55-F216FC727435}"/>
              </a:ext>
            </a:extLst>
          </p:cNvPr>
          <p:cNvSpPr txBox="1"/>
          <p:nvPr/>
        </p:nvSpPr>
        <p:spPr>
          <a:xfrm>
            <a:off x="111738" y="76799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2" name="TextBox 11">
            <a:extLst>
              <a:ext uri="{FF2B5EF4-FFF2-40B4-BE49-F238E27FC236}">
                <a16:creationId xmlns:a16="http://schemas.microsoft.com/office/drawing/2014/main" id="{786404E9-C63A-4342-9878-6D083B112773}"/>
              </a:ext>
            </a:extLst>
          </p:cNvPr>
          <p:cNvSpPr txBox="1"/>
          <p:nvPr/>
        </p:nvSpPr>
        <p:spPr>
          <a:xfrm>
            <a:off x="141081" y="2519331"/>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10" name="Rectangle 9">
            <a:extLst>
              <a:ext uri="{FF2B5EF4-FFF2-40B4-BE49-F238E27FC236}">
                <a16:creationId xmlns:a16="http://schemas.microsoft.com/office/drawing/2014/main" id="{7C0BF709-74BC-3B4F-8C16-F7482BC005CA}"/>
              </a:ext>
            </a:extLst>
          </p:cNvPr>
          <p:cNvSpPr/>
          <p:nvPr/>
        </p:nvSpPr>
        <p:spPr>
          <a:xfrm>
            <a:off x="6900472" y="1260303"/>
            <a:ext cx="4222230" cy="4093428"/>
          </a:xfrm>
          <a:prstGeom prst="rect">
            <a:avLst/>
          </a:prstGeom>
        </p:spPr>
        <p:txBody>
          <a:bodyPr wrap="square">
            <a:spAutoFit/>
          </a:bodyPr>
          <a:lstStyle/>
          <a:p>
            <a:r>
              <a:rPr lang="en-GB" sz="2000" dirty="0">
                <a:latin typeface="Century Gothic" panose="020B0502020202020204" pitchFamily="34" charset="0"/>
              </a:rPr>
              <a:t>To ‘describe’, your answer should:</a:t>
            </a:r>
          </a:p>
          <a:p>
            <a:pPr marL="285750" indent="-285750">
              <a:buFont typeface="Arial" panose="020B0604020202020204" pitchFamily="34" charset="0"/>
              <a:buChar char="•"/>
            </a:pPr>
            <a:r>
              <a:rPr lang="en-GB" sz="2000" dirty="0">
                <a:latin typeface="Century Gothic" panose="020B0502020202020204" pitchFamily="34" charset="0"/>
              </a:rPr>
              <a:t>Include each step of the process in a </a:t>
            </a:r>
            <a:r>
              <a:rPr lang="en-GB" sz="2000" b="1" dirty="0">
                <a:latin typeface="Century Gothic" panose="020B0502020202020204" pitchFamily="34" charset="0"/>
              </a:rPr>
              <a:t>logical order.</a:t>
            </a: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keywords</a:t>
            </a:r>
            <a:r>
              <a:rPr lang="en-GB" sz="2000" dirty="0">
                <a:latin typeface="Century Gothic" panose="020B0502020202020204" pitchFamily="34" charset="0"/>
              </a:rPr>
              <a:t> throughout the answer</a:t>
            </a:r>
          </a:p>
          <a:p>
            <a:pPr marL="285750" indent="-285750">
              <a:buFont typeface="Arial" panose="020B0604020202020204" pitchFamily="34" charset="0"/>
              <a:buChar char="•"/>
            </a:pPr>
            <a:r>
              <a:rPr lang="en-GB" sz="2000" dirty="0">
                <a:latin typeface="Century Gothic" panose="020B0502020202020204" pitchFamily="34" charset="0"/>
              </a:rPr>
              <a:t>Stay </a:t>
            </a:r>
            <a:r>
              <a:rPr lang="en-GB" sz="2000" b="1" dirty="0">
                <a:latin typeface="Century Gothic" panose="020B0502020202020204" pitchFamily="34" charset="0"/>
              </a:rPr>
              <a:t>focused</a:t>
            </a:r>
            <a:r>
              <a:rPr lang="en-GB" sz="2000" dirty="0">
                <a:latin typeface="Century Gothic" panose="020B0502020202020204" pitchFamily="34" charset="0"/>
              </a:rPr>
              <a:t> on the question.</a:t>
            </a:r>
          </a:p>
          <a:p>
            <a:pPr marL="285750" indent="-285750">
              <a:buFont typeface="Arial" panose="020B0604020202020204" pitchFamily="34" charset="0"/>
              <a:buChar char="•"/>
            </a:pPr>
            <a:endParaRPr lang="en-GB" sz="2000" dirty="0">
              <a:latin typeface="Century Gothic" panose="020B0502020202020204" pitchFamily="34" charset="0"/>
            </a:endParaRPr>
          </a:p>
          <a:p>
            <a:r>
              <a:rPr lang="en-GB" sz="2000" dirty="0">
                <a:latin typeface="Century Gothic" panose="020B0502020202020204" pitchFamily="34" charset="0"/>
              </a:rPr>
              <a:t>To ‘explain’ your answer should:</a:t>
            </a:r>
          </a:p>
          <a:p>
            <a:pPr indent="-285750">
              <a:buFont typeface="Arial" panose="020B0604020202020204" pitchFamily="34" charset="0"/>
              <a:buChar char="•"/>
            </a:pPr>
            <a:r>
              <a:rPr lang="en-GB" sz="2000" dirty="0">
                <a:latin typeface="Century Gothic" panose="020B0502020202020204" pitchFamily="34" charset="0"/>
              </a:rPr>
              <a:t>Use ‘this means that’, ‘because’ or ‘so’ </a:t>
            </a:r>
            <a:r>
              <a:rPr lang="en-GB" sz="2000" b="1" dirty="0">
                <a:latin typeface="Century Gothic" panose="020B0502020202020204" pitchFamily="34" charset="0"/>
              </a:rPr>
              <a:t>to link your statement to the question</a:t>
            </a:r>
            <a:r>
              <a:rPr lang="en-GB" sz="2000" dirty="0">
                <a:latin typeface="Century Gothic" panose="020B0502020202020204" pitchFamily="34" charset="0"/>
              </a:rPr>
              <a:t>.</a:t>
            </a:r>
          </a:p>
          <a:p>
            <a:pPr marL="285750" indent="-285750">
              <a:buFont typeface="Arial" panose="020B0604020202020204" pitchFamily="34" charset="0"/>
              <a:buChar char="•"/>
            </a:pPr>
            <a:endParaRPr lang="en-GB" sz="2000" dirty="0">
              <a:latin typeface="Century Gothic" panose="020B0502020202020204" pitchFamily="34" charset="0"/>
            </a:endParaRPr>
          </a:p>
        </p:txBody>
      </p:sp>
    </p:spTree>
    <p:extLst>
      <p:ext uri="{BB962C8B-B14F-4D97-AF65-F5344CB8AC3E}">
        <p14:creationId xmlns:p14="http://schemas.microsoft.com/office/powerpoint/2010/main" val="889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86689" y="104454"/>
            <a:ext cx="10620000" cy="461665"/>
          </a:xfrm>
        </p:spPr>
        <p:txBody>
          <a:bodyPr>
            <a:normAutofit/>
          </a:bodyPr>
          <a:lstStyle/>
          <a:p>
            <a:r>
              <a:rPr lang="en-GB" dirty="0">
                <a:latin typeface="Century Gothic" panose="020B0502020202020204" pitchFamily="34" charset="0"/>
              </a:rPr>
              <a:t>We: Describe the effect of a variable</a:t>
            </a:r>
            <a:endParaRPr lang="en-GB" i="1" dirty="0">
              <a:latin typeface="Century Gothic" panose="020B0502020202020204" pitchFamily="34" charset="0"/>
            </a:endParaRPr>
          </a:p>
        </p:txBody>
      </p:sp>
      <p:sp>
        <p:nvSpPr>
          <p:cNvPr id="6" name="TextBox 5">
            <a:extLst>
              <a:ext uri="{FF2B5EF4-FFF2-40B4-BE49-F238E27FC236}">
                <a16:creationId xmlns:a16="http://schemas.microsoft.com/office/drawing/2014/main" id="{738BD3D1-C602-476B-9ED5-198C26001B3D}"/>
              </a:ext>
            </a:extLst>
          </p:cNvPr>
          <p:cNvSpPr txBox="1"/>
          <p:nvPr/>
        </p:nvSpPr>
        <p:spPr>
          <a:xfrm>
            <a:off x="111738" y="1046705"/>
            <a:ext cx="6301942"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a:t>
            </a:r>
            <a:r>
              <a:rPr lang="en-US" sz="2400" b="1" dirty="0">
                <a:solidFill>
                  <a:srgbClr val="009193"/>
                </a:solidFill>
                <a:latin typeface="Century Gothic" panose="020B0502020202020204" pitchFamily="34" charset="0"/>
              </a:rPr>
              <a:t>and explain </a:t>
            </a:r>
            <a:r>
              <a:rPr lang="en-US" sz="2400" dirty="0">
                <a:latin typeface="Century Gothic" panose="020B0502020202020204" pitchFamily="34" charset="0"/>
              </a:rPr>
              <a:t>the effect of increasing the surface area of an object on the rate of diffusion.</a:t>
            </a:r>
          </a:p>
        </p:txBody>
      </p:sp>
      <p:sp>
        <p:nvSpPr>
          <p:cNvPr id="7" name="TextBox 6">
            <a:extLst>
              <a:ext uri="{FF2B5EF4-FFF2-40B4-BE49-F238E27FC236}">
                <a16:creationId xmlns:a16="http://schemas.microsoft.com/office/drawing/2014/main" id="{B7A3DBB4-E61A-41DB-AB0D-ECE0B2A2E82B}"/>
              </a:ext>
            </a:extLst>
          </p:cNvPr>
          <p:cNvSpPr txBox="1"/>
          <p:nvPr/>
        </p:nvSpPr>
        <p:spPr>
          <a:xfrm>
            <a:off x="141081" y="3236548"/>
            <a:ext cx="6474413" cy="2117183"/>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US" dirty="0">
                <a:solidFill>
                  <a:schemeClr val="accent1"/>
                </a:solidFill>
                <a:latin typeface="Century Gothic" panose="020B0502020202020204" pitchFamily="34" charset="0"/>
              </a:rPr>
              <a:t>Increasing the surface area </a:t>
            </a:r>
            <a:r>
              <a:rPr lang="en-US" b="1" dirty="0">
                <a:solidFill>
                  <a:schemeClr val="accent1"/>
                </a:solidFill>
                <a:latin typeface="Century Gothic" panose="020B0502020202020204" pitchFamily="34" charset="0"/>
              </a:rPr>
              <a:t>increases </a:t>
            </a:r>
            <a:r>
              <a:rPr lang="en-US" dirty="0">
                <a:solidFill>
                  <a:schemeClr val="accent1"/>
                </a:solidFill>
                <a:latin typeface="Century Gothic" panose="020B0502020202020204" pitchFamily="34" charset="0"/>
              </a:rPr>
              <a:t>the rate of diffusion</a:t>
            </a:r>
          </a:p>
          <a:p>
            <a:pPr marL="342900" indent="-342900">
              <a:lnSpc>
                <a:spcPct val="150000"/>
              </a:lnSpc>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lnSpc>
                <a:spcPct val="150000"/>
              </a:lnSpc>
              <a:buFont typeface="Arial" panose="020B0604020202020204" pitchFamily="34" charset="0"/>
              <a:buChar char="•"/>
            </a:pPr>
            <a:r>
              <a:rPr lang="en-US" dirty="0">
                <a:solidFill>
                  <a:schemeClr val="accent1"/>
                </a:solidFill>
                <a:latin typeface="Century Gothic" panose="020B0502020202020204" pitchFamily="34" charset="0"/>
              </a:rPr>
              <a:t>This is </a:t>
            </a:r>
            <a:r>
              <a:rPr lang="en-US" u="sng" dirty="0">
                <a:solidFill>
                  <a:schemeClr val="accent1"/>
                </a:solidFill>
                <a:latin typeface="Century Gothic" panose="020B0502020202020204" pitchFamily="34" charset="0"/>
              </a:rPr>
              <a:t>because</a:t>
            </a:r>
            <a:r>
              <a:rPr lang="en-US" dirty="0">
                <a:solidFill>
                  <a:schemeClr val="accent1"/>
                </a:solidFill>
                <a:latin typeface="Century Gothic" panose="020B0502020202020204" pitchFamily="34" charset="0"/>
              </a:rPr>
              <a:t> there is more surface available for diffusion to take place across</a:t>
            </a:r>
          </a:p>
        </p:txBody>
      </p:sp>
      <p:pic>
        <p:nvPicPr>
          <p:cNvPr id="5" name="Picture 4" descr="Shape, arrow&#10;&#10;Description automatically generated">
            <a:extLst>
              <a:ext uri="{FF2B5EF4-FFF2-40B4-BE49-F238E27FC236}">
                <a16:creationId xmlns:a16="http://schemas.microsoft.com/office/drawing/2014/main" id="{DFC8516D-9FB3-2040-8CBE-C6D48758F8F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1" name="TextBox 10">
            <a:extLst>
              <a:ext uri="{FF2B5EF4-FFF2-40B4-BE49-F238E27FC236}">
                <a16:creationId xmlns:a16="http://schemas.microsoft.com/office/drawing/2014/main" id="{E3708C7E-1654-D24F-8B55-F216FC727435}"/>
              </a:ext>
            </a:extLst>
          </p:cNvPr>
          <p:cNvSpPr txBox="1"/>
          <p:nvPr/>
        </p:nvSpPr>
        <p:spPr>
          <a:xfrm>
            <a:off x="111738" y="76799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2" name="TextBox 11">
            <a:extLst>
              <a:ext uri="{FF2B5EF4-FFF2-40B4-BE49-F238E27FC236}">
                <a16:creationId xmlns:a16="http://schemas.microsoft.com/office/drawing/2014/main" id="{786404E9-C63A-4342-9878-6D083B112773}"/>
              </a:ext>
            </a:extLst>
          </p:cNvPr>
          <p:cNvSpPr txBox="1"/>
          <p:nvPr/>
        </p:nvSpPr>
        <p:spPr>
          <a:xfrm>
            <a:off x="141081" y="2519331"/>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10" name="Rectangle 9">
            <a:extLst>
              <a:ext uri="{FF2B5EF4-FFF2-40B4-BE49-F238E27FC236}">
                <a16:creationId xmlns:a16="http://schemas.microsoft.com/office/drawing/2014/main" id="{7C0BF709-74BC-3B4F-8C16-F7482BC005CA}"/>
              </a:ext>
            </a:extLst>
          </p:cNvPr>
          <p:cNvSpPr/>
          <p:nvPr/>
        </p:nvSpPr>
        <p:spPr>
          <a:xfrm>
            <a:off x="6900472" y="1260303"/>
            <a:ext cx="4222230" cy="4093428"/>
          </a:xfrm>
          <a:prstGeom prst="rect">
            <a:avLst/>
          </a:prstGeom>
        </p:spPr>
        <p:txBody>
          <a:bodyPr wrap="square">
            <a:spAutoFit/>
          </a:bodyPr>
          <a:lstStyle/>
          <a:p>
            <a:r>
              <a:rPr lang="en-GB" sz="2000" dirty="0">
                <a:latin typeface="Century Gothic" panose="020B0502020202020204" pitchFamily="34" charset="0"/>
              </a:rPr>
              <a:t>To ‘describe’, your answer should:</a:t>
            </a:r>
          </a:p>
          <a:p>
            <a:pPr marL="285750" indent="-285750">
              <a:buFont typeface="Arial" panose="020B0604020202020204" pitchFamily="34" charset="0"/>
              <a:buChar char="•"/>
            </a:pPr>
            <a:r>
              <a:rPr lang="en-GB" sz="2000" dirty="0">
                <a:latin typeface="Century Gothic" panose="020B0502020202020204" pitchFamily="34" charset="0"/>
              </a:rPr>
              <a:t>Include each step of the process in a </a:t>
            </a:r>
            <a:r>
              <a:rPr lang="en-GB" sz="2000" b="1" dirty="0">
                <a:latin typeface="Century Gothic" panose="020B0502020202020204" pitchFamily="34" charset="0"/>
              </a:rPr>
              <a:t>logical order.</a:t>
            </a: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keywords</a:t>
            </a:r>
            <a:r>
              <a:rPr lang="en-GB" sz="2000" dirty="0">
                <a:latin typeface="Century Gothic" panose="020B0502020202020204" pitchFamily="34" charset="0"/>
              </a:rPr>
              <a:t> throughout the answer</a:t>
            </a:r>
          </a:p>
          <a:p>
            <a:pPr marL="285750" indent="-285750">
              <a:buFont typeface="Arial" panose="020B0604020202020204" pitchFamily="34" charset="0"/>
              <a:buChar char="•"/>
            </a:pPr>
            <a:r>
              <a:rPr lang="en-GB" sz="2000" dirty="0">
                <a:latin typeface="Century Gothic" panose="020B0502020202020204" pitchFamily="34" charset="0"/>
              </a:rPr>
              <a:t>Stay </a:t>
            </a:r>
            <a:r>
              <a:rPr lang="en-GB" sz="2000" b="1" dirty="0">
                <a:latin typeface="Century Gothic" panose="020B0502020202020204" pitchFamily="34" charset="0"/>
              </a:rPr>
              <a:t>focused</a:t>
            </a:r>
            <a:r>
              <a:rPr lang="en-GB" sz="2000" dirty="0">
                <a:latin typeface="Century Gothic" panose="020B0502020202020204" pitchFamily="34" charset="0"/>
              </a:rPr>
              <a:t> on the question.</a:t>
            </a:r>
          </a:p>
          <a:p>
            <a:pPr marL="285750" indent="-285750">
              <a:buFont typeface="Arial" panose="020B0604020202020204" pitchFamily="34" charset="0"/>
              <a:buChar char="•"/>
            </a:pPr>
            <a:endParaRPr lang="en-GB" sz="2000" dirty="0">
              <a:latin typeface="Century Gothic" panose="020B0502020202020204" pitchFamily="34" charset="0"/>
            </a:endParaRPr>
          </a:p>
          <a:p>
            <a:r>
              <a:rPr lang="en-GB" sz="2000" dirty="0">
                <a:latin typeface="Century Gothic" panose="020B0502020202020204" pitchFamily="34" charset="0"/>
              </a:rPr>
              <a:t>To ‘explain’ your answer should:</a:t>
            </a:r>
          </a:p>
          <a:p>
            <a:pPr indent="-285750">
              <a:buFont typeface="Arial" panose="020B0604020202020204" pitchFamily="34" charset="0"/>
              <a:buChar char="•"/>
            </a:pPr>
            <a:r>
              <a:rPr lang="en-GB" sz="2000" dirty="0">
                <a:latin typeface="Century Gothic" panose="020B0502020202020204" pitchFamily="34" charset="0"/>
              </a:rPr>
              <a:t>Use ‘this means that’, ‘because’ or ‘so’ </a:t>
            </a:r>
            <a:r>
              <a:rPr lang="en-GB" sz="2000" b="1" dirty="0">
                <a:latin typeface="Century Gothic" panose="020B0502020202020204" pitchFamily="34" charset="0"/>
              </a:rPr>
              <a:t>to link your statement to the question</a:t>
            </a:r>
            <a:r>
              <a:rPr lang="en-GB" sz="2000" dirty="0">
                <a:latin typeface="Century Gothic" panose="020B0502020202020204" pitchFamily="34" charset="0"/>
              </a:rPr>
              <a:t>.</a:t>
            </a:r>
          </a:p>
          <a:p>
            <a:pPr marL="285750" indent="-285750">
              <a:buFont typeface="Arial" panose="020B0604020202020204" pitchFamily="34" charset="0"/>
              <a:buChar char="•"/>
            </a:pPr>
            <a:endParaRPr lang="en-GB" sz="2000" dirty="0">
              <a:latin typeface="Century Gothic" panose="020B0502020202020204" pitchFamily="34" charset="0"/>
            </a:endParaRPr>
          </a:p>
        </p:txBody>
      </p:sp>
    </p:spTree>
    <p:extLst>
      <p:ext uri="{BB962C8B-B14F-4D97-AF65-F5344CB8AC3E}">
        <p14:creationId xmlns:p14="http://schemas.microsoft.com/office/powerpoint/2010/main" val="821097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86689" y="104454"/>
            <a:ext cx="10620000" cy="461665"/>
          </a:xfrm>
        </p:spPr>
        <p:txBody>
          <a:bodyPr>
            <a:normAutofit/>
          </a:bodyPr>
          <a:lstStyle/>
          <a:p>
            <a:r>
              <a:rPr lang="en-GB" dirty="0">
                <a:latin typeface="Century Gothic" panose="020B0502020202020204" pitchFamily="34" charset="0"/>
              </a:rPr>
              <a:t>You: Describe the effect of a variable</a:t>
            </a:r>
            <a:endParaRPr lang="en-GB" i="1" dirty="0">
              <a:latin typeface="Century Gothic" panose="020B0502020202020204" pitchFamily="34" charset="0"/>
            </a:endParaRPr>
          </a:p>
        </p:txBody>
      </p:sp>
      <p:sp>
        <p:nvSpPr>
          <p:cNvPr id="6" name="TextBox 5">
            <a:extLst>
              <a:ext uri="{FF2B5EF4-FFF2-40B4-BE49-F238E27FC236}">
                <a16:creationId xmlns:a16="http://schemas.microsoft.com/office/drawing/2014/main" id="{738BD3D1-C602-476B-9ED5-198C26001B3D}"/>
              </a:ext>
            </a:extLst>
          </p:cNvPr>
          <p:cNvSpPr txBox="1"/>
          <p:nvPr/>
        </p:nvSpPr>
        <p:spPr>
          <a:xfrm>
            <a:off x="111737" y="1046705"/>
            <a:ext cx="6638833"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a:t>
            </a:r>
            <a:r>
              <a:rPr lang="en-US" sz="2400" b="1" dirty="0">
                <a:solidFill>
                  <a:srgbClr val="009193"/>
                </a:solidFill>
                <a:latin typeface="Century Gothic" panose="020B0502020202020204" pitchFamily="34" charset="0"/>
              </a:rPr>
              <a:t>and explain </a:t>
            </a:r>
            <a:r>
              <a:rPr lang="en-US" sz="2400" dirty="0">
                <a:latin typeface="Century Gothic" panose="020B0502020202020204" pitchFamily="34" charset="0"/>
              </a:rPr>
              <a:t>the effect of increasing the concentration gradient on the rate of diffusion</a:t>
            </a:r>
          </a:p>
        </p:txBody>
      </p:sp>
      <p:sp>
        <p:nvSpPr>
          <p:cNvPr id="7" name="TextBox 6">
            <a:extLst>
              <a:ext uri="{FF2B5EF4-FFF2-40B4-BE49-F238E27FC236}">
                <a16:creationId xmlns:a16="http://schemas.microsoft.com/office/drawing/2014/main" id="{B7A3DBB4-E61A-41DB-AB0D-ECE0B2A2E82B}"/>
              </a:ext>
            </a:extLst>
          </p:cNvPr>
          <p:cNvSpPr txBox="1"/>
          <p:nvPr/>
        </p:nvSpPr>
        <p:spPr>
          <a:xfrm>
            <a:off x="141081" y="3236548"/>
            <a:ext cx="6474413" cy="2532681"/>
          </a:xfrm>
          <a:prstGeom prst="rect">
            <a:avLst/>
          </a:prstGeom>
          <a:noFill/>
          <a:ln>
            <a:noFill/>
          </a:ln>
        </p:spPr>
        <p:txBody>
          <a:bodyPr wrap="square" rtlCol="0">
            <a:spAutoFit/>
          </a:bodyPr>
          <a:lstStyle/>
          <a:p>
            <a:pPr marL="342900" indent="-342900">
              <a:lnSpc>
                <a:spcPct val="150000"/>
              </a:lnSpc>
              <a:buFont typeface="Arial" panose="020B0604020202020204" pitchFamily="34" charset="0"/>
              <a:buChar char="•"/>
            </a:pPr>
            <a:r>
              <a:rPr lang="en-US" dirty="0">
                <a:solidFill>
                  <a:schemeClr val="accent1"/>
                </a:solidFill>
                <a:latin typeface="Century Gothic" panose="020B0502020202020204" pitchFamily="34" charset="0"/>
              </a:rPr>
              <a:t>Increasing the concentration </a:t>
            </a:r>
            <a:r>
              <a:rPr lang="en-US" b="1" dirty="0">
                <a:solidFill>
                  <a:schemeClr val="accent1"/>
                </a:solidFill>
                <a:latin typeface="Century Gothic" panose="020B0502020202020204" pitchFamily="34" charset="0"/>
              </a:rPr>
              <a:t>increases </a:t>
            </a:r>
            <a:r>
              <a:rPr lang="en-US" dirty="0">
                <a:solidFill>
                  <a:schemeClr val="accent1"/>
                </a:solidFill>
                <a:latin typeface="Century Gothic" panose="020B0502020202020204" pitchFamily="34" charset="0"/>
              </a:rPr>
              <a:t>the rate of diffusion</a:t>
            </a:r>
          </a:p>
          <a:p>
            <a:pPr marL="342900" indent="-342900">
              <a:lnSpc>
                <a:spcPct val="150000"/>
              </a:lnSpc>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lnSpc>
                <a:spcPct val="150000"/>
              </a:lnSpc>
              <a:buFont typeface="Arial" panose="020B0604020202020204" pitchFamily="34" charset="0"/>
              <a:buChar char="•"/>
            </a:pPr>
            <a:r>
              <a:rPr lang="en-US" dirty="0">
                <a:solidFill>
                  <a:schemeClr val="accent1"/>
                </a:solidFill>
                <a:latin typeface="Century Gothic" panose="020B0502020202020204" pitchFamily="34" charset="0"/>
              </a:rPr>
              <a:t>This is </a:t>
            </a:r>
            <a:r>
              <a:rPr lang="en-US" u="sng" dirty="0">
                <a:solidFill>
                  <a:schemeClr val="accent1"/>
                </a:solidFill>
                <a:latin typeface="Century Gothic" panose="020B0502020202020204" pitchFamily="34" charset="0"/>
              </a:rPr>
              <a:t>because</a:t>
            </a:r>
            <a:r>
              <a:rPr lang="en-US" dirty="0">
                <a:solidFill>
                  <a:schemeClr val="accent1"/>
                </a:solidFill>
                <a:latin typeface="Century Gothic" panose="020B0502020202020204" pitchFamily="34" charset="0"/>
              </a:rPr>
              <a:t> there is a larger difference in concentration</a:t>
            </a:r>
          </a:p>
          <a:p>
            <a:pPr marL="342900" indent="-342900">
              <a:lnSpc>
                <a:spcPct val="150000"/>
              </a:lnSpc>
              <a:buFont typeface="Arial" panose="020B0604020202020204" pitchFamily="34" charset="0"/>
              <a:buChar char="•"/>
            </a:pPr>
            <a:endParaRPr lang="en-US" dirty="0">
              <a:solidFill>
                <a:schemeClr val="accent1"/>
              </a:solidFill>
              <a:latin typeface="Century Gothic" panose="020B0502020202020204" pitchFamily="34" charset="0"/>
            </a:endParaRPr>
          </a:p>
        </p:txBody>
      </p:sp>
      <p:pic>
        <p:nvPicPr>
          <p:cNvPr id="5" name="Picture 4" descr="Shape, arrow&#10;&#10;Description automatically generated">
            <a:extLst>
              <a:ext uri="{FF2B5EF4-FFF2-40B4-BE49-F238E27FC236}">
                <a16:creationId xmlns:a16="http://schemas.microsoft.com/office/drawing/2014/main" id="{DFC8516D-9FB3-2040-8CBE-C6D48758F8F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1" name="TextBox 10">
            <a:extLst>
              <a:ext uri="{FF2B5EF4-FFF2-40B4-BE49-F238E27FC236}">
                <a16:creationId xmlns:a16="http://schemas.microsoft.com/office/drawing/2014/main" id="{E3708C7E-1654-D24F-8B55-F216FC727435}"/>
              </a:ext>
            </a:extLst>
          </p:cNvPr>
          <p:cNvSpPr txBox="1"/>
          <p:nvPr/>
        </p:nvSpPr>
        <p:spPr>
          <a:xfrm>
            <a:off x="111738" y="76799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2" name="TextBox 11">
            <a:extLst>
              <a:ext uri="{FF2B5EF4-FFF2-40B4-BE49-F238E27FC236}">
                <a16:creationId xmlns:a16="http://schemas.microsoft.com/office/drawing/2014/main" id="{786404E9-C63A-4342-9878-6D083B112773}"/>
              </a:ext>
            </a:extLst>
          </p:cNvPr>
          <p:cNvSpPr txBox="1"/>
          <p:nvPr/>
        </p:nvSpPr>
        <p:spPr>
          <a:xfrm>
            <a:off x="141081" y="2741790"/>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10" name="Rectangle 9">
            <a:extLst>
              <a:ext uri="{FF2B5EF4-FFF2-40B4-BE49-F238E27FC236}">
                <a16:creationId xmlns:a16="http://schemas.microsoft.com/office/drawing/2014/main" id="{7C0BF709-74BC-3B4F-8C16-F7482BC005CA}"/>
              </a:ext>
            </a:extLst>
          </p:cNvPr>
          <p:cNvSpPr/>
          <p:nvPr/>
        </p:nvSpPr>
        <p:spPr>
          <a:xfrm>
            <a:off x="6900472" y="1260303"/>
            <a:ext cx="4222230" cy="4093428"/>
          </a:xfrm>
          <a:prstGeom prst="rect">
            <a:avLst/>
          </a:prstGeom>
        </p:spPr>
        <p:txBody>
          <a:bodyPr wrap="square">
            <a:spAutoFit/>
          </a:bodyPr>
          <a:lstStyle/>
          <a:p>
            <a:r>
              <a:rPr lang="en-GB" sz="2000" dirty="0">
                <a:latin typeface="Century Gothic" panose="020B0502020202020204" pitchFamily="34" charset="0"/>
              </a:rPr>
              <a:t>To ‘describe’, your answer should:</a:t>
            </a:r>
          </a:p>
          <a:p>
            <a:pPr marL="285750" indent="-285750">
              <a:buFont typeface="Arial" panose="020B0604020202020204" pitchFamily="34" charset="0"/>
              <a:buChar char="•"/>
            </a:pPr>
            <a:r>
              <a:rPr lang="en-GB" sz="2000" dirty="0">
                <a:latin typeface="Century Gothic" panose="020B0502020202020204" pitchFamily="34" charset="0"/>
              </a:rPr>
              <a:t>Include each step of the process in a </a:t>
            </a:r>
            <a:r>
              <a:rPr lang="en-GB" sz="2000" b="1" dirty="0">
                <a:latin typeface="Century Gothic" panose="020B0502020202020204" pitchFamily="34" charset="0"/>
              </a:rPr>
              <a:t>logical order.</a:t>
            </a: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keywords</a:t>
            </a:r>
            <a:r>
              <a:rPr lang="en-GB" sz="2000" dirty="0">
                <a:latin typeface="Century Gothic" panose="020B0502020202020204" pitchFamily="34" charset="0"/>
              </a:rPr>
              <a:t> throughout the answer</a:t>
            </a:r>
          </a:p>
          <a:p>
            <a:pPr marL="285750" indent="-285750">
              <a:buFont typeface="Arial" panose="020B0604020202020204" pitchFamily="34" charset="0"/>
              <a:buChar char="•"/>
            </a:pPr>
            <a:r>
              <a:rPr lang="en-GB" sz="2000" dirty="0">
                <a:latin typeface="Century Gothic" panose="020B0502020202020204" pitchFamily="34" charset="0"/>
              </a:rPr>
              <a:t>Stay </a:t>
            </a:r>
            <a:r>
              <a:rPr lang="en-GB" sz="2000" b="1" dirty="0">
                <a:latin typeface="Century Gothic" panose="020B0502020202020204" pitchFamily="34" charset="0"/>
              </a:rPr>
              <a:t>focused</a:t>
            </a:r>
            <a:r>
              <a:rPr lang="en-GB" sz="2000" dirty="0">
                <a:latin typeface="Century Gothic" panose="020B0502020202020204" pitchFamily="34" charset="0"/>
              </a:rPr>
              <a:t> on the question.</a:t>
            </a:r>
          </a:p>
          <a:p>
            <a:pPr marL="285750" indent="-285750">
              <a:buFont typeface="Arial" panose="020B0604020202020204" pitchFamily="34" charset="0"/>
              <a:buChar char="•"/>
            </a:pPr>
            <a:endParaRPr lang="en-GB" sz="2000" dirty="0">
              <a:latin typeface="Century Gothic" panose="020B0502020202020204" pitchFamily="34" charset="0"/>
            </a:endParaRPr>
          </a:p>
          <a:p>
            <a:r>
              <a:rPr lang="en-GB" sz="2000" dirty="0">
                <a:latin typeface="Century Gothic" panose="020B0502020202020204" pitchFamily="34" charset="0"/>
              </a:rPr>
              <a:t>To ‘explain’ your answer should:</a:t>
            </a:r>
          </a:p>
          <a:p>
            <a:pPr indent="-285750">
              <a:buFont typeface="Arial" panose="020B0604020202020204" pitchFamily="34" charset="0"/>
              <a:buChar char="•"/>
            </a:pPr>
            <a:r>
              <a:rPr lang="en-GB" sz="2000" dirty="0">
                <a:latin typeface="Century Gothic" panose="020B0502020202020204" pitchFamily="34" charset="0"/>
              </a:rPr>
              <a:t>Use ‘this means that’, ‘because’ or ‘so’ </a:t>
            </a:r>
            <a:r>
              <a:rPr lang="en-GB" sz="2000" b="1" dirty="0">
                <a:latin typeface="Century Gothic" panose="020B0502020202020204" pitchFamily="34" charset="0"/>
              </a:rPr>
              <a:t>to link your statement to the question</a:t>
            </a:r>
            <a:r>
              <a:rPr lang="en-GB" sz="2000" dirty="0">
                <a:latin typeface="Century Gothic" panose="020B0502020202020204" pitchFamily="34" charset="0"/>
              </a:rPr>
              <a:t>.</a:t>
            </a:r>
          </a:p>
          <a:p>
            <a:pPr marL="285750" indent="-285750">
              <a:buFont typeface="Arial" panose="020B0604020202020204" pitchFamily="34" charset="0"/>
              <a:buChar char="•"/>
            </a:pPr>
            <a:endParaRPr lang="en-GB" sz="2000" dirty="0">
              <a:latin typeface="Century Gothic" panose="020B0502020202020204" pitchFamily="34" charset="0"/>
            </a:endParaRPr>
          </a:p>
        </p:txBody>
      </p:sp>
    </p:spTree>
    <p:extLst>
      <p:ext uri="{BB962C8B-B14F-4D97-AF65-F5344CB8AC3E}">
        <p14:creationId xmlns:p14="http://schemas.microsoft.com/office/powerpoint/2010/main" val="325969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a:latin typeface="Century Gothic" panose="020B0502020202020204" pitchFamily="34" charset="0"/>
              </a:rPr>
              <a:t>Diffusion</a:t>
            </a:r>
          </a:p>
        </p:txBody>
      </p:sp>
      <p:sp>
        <p:nvSpPr>
          <p:cNvPr id="3" name="TextBox 2">
            <a:extLst>
              <a:ext uri="{FF2B5EF4-FFF2-40B4-BE49-F238E27FC236}">
                <a16:creationId xmlns:a16="http://schemas.microsoft.com/office/drawing/2014/main" id="{D8C055AC-EBD6-F04D-A144-AF4CE08268B0}"/>
              </a:ext>
            </a:extLst>
          </p:cNvPr>
          <p:cNvSpPr txBox="1"/>
          <p:nvPr/>
        </p:nvSpPr>
        <p:spPr>
          <a:xfrm>
            <a:off x="407265" y="1096013"/>
            <a:ext cx="5831304" cy="3416320"/>
          </a:xfrm>
          <a:prstGeom prst="rect">
            <a:avLst/>
          </a:prstGeom>
          <a:noFill/>
        </p:spPr>
        <p:txBody>
          <a:bodyPr wrap="square" rtlCol="0">
            <a:spAutoFit/>
          </a:bodyPr>
          <a:lstStyle/>
          <a:p>
            <a:r>
              <a:rPr lang="en-GB" sz="2400">
                <a:latin typeface="Century Gothic" panose="020B0502020202020204" pitchFamily="34" charset="0"/>
              </a:rPr>
              <a:t>Complete the worksheet on diffusion</a:t>
            </a:r>
          </a:p>
          <a:p>
            <a:endParaRPr lang="en-GB" sz="2400">
              <a:latin typeface="Century Gothic" panose="020B0502020202020204" pitchFamily="34" charset="0"/>
            </a:endParaRPr>
          </a:p>
          <a:p>
            <a:r>
              <a:rPr lang="en-GB" sz="2400">
                <a:latin typeface="Century Gothic" panose="020B0502020202020204" pitchFamily="34" charset="0"/>
              </a:rPr>
              <a:t>Use full sentences and keywords where necessary </a:t>
            </a:r>
          </a:p>
          <a:p>
            <a:endParaRPr lang="en-GB" sz="2400" b="1">
              <a:latin typeface="Century Gothic" panose="020B0502020202020204" pitchFamily="34" charset="0"/>
            </a:endParaRPr>
          </a:p>
          <a:p>
            <a:r>
              <a:rPr lang="en-GB" sz="2400">
                <a:latin typeface="Century Gothic" panose="020B0502020202020204" pitchFamily="34" charset="0"/>
              </a:rPr>
              <a:t>Try to complete the stretch activity</a:t>
            </a:r>
          </a:p>
          <a:p>
            <a:endParaRPr lang="en-GB" sz="2400">
              <a:latin typeface="Century Gothic" panose="020B0502020202020204" pitchFamily="34" charset="0"/>
            </a:endParaRPr>
          </a:p>
          <a:p>
            <a:endParaRPr lang="en-US" sz="2400"/>
          </a:p>
          <a:p>
            <a:endParaRPr lang="en-US" sz="2400"/>
          </a:p>
        </p:txBody>
      </p:sp>
      <p:pic>
        <p:nvPicPr>
          <p:cNvPr id="6" name="Picture 5">
            <a:extLst>
              <a:ext uri="{FF2B5EF4-FFF2-40B4-BE49-F238E27FC236}">
                <a16:creationId xmlns:a16="http://schemas.microsoft.com/office/drawing/2014/main" id="{5A14D69D-634F-8549-B9EB-703E4A6A526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744160" y="719999"/>
            <a:ext cx="4415840" cy="2667904"/>
          </a:xfrm>
          <a:prstGeom prst="rect">
            <a:avLst/>
          </a:prstGeom>
        </p:spPr>
      </p:pic>
    </p:spTree>
    <p:extLst>
      <p:ext uri="{BB962C8B-B14F-4D97-AF65-F5344CB8AC3E}">
        <p14:creationId xmlns:p14="http://schemas.microsoft.com/office/powerpoint/2010/main" val="408376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4130976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49D48-E6F9-BC46-BBEC-70634AB6D640}"/>
              </a:ext>
            </a:extLst>
          </p:cNvPr>
          <p:cNvSpPr>
            <a:spLocks noGrp="1"/>
          </p:cNvSpPr>
          <p:nvPr>
            <p:ph type="title"/>
          </p:nvPr>
        </p:nvSpPr>
        <p:spPr>
          <a:xfrm>
            <a:off x="297232" y="0"/>
            <a:ext cx="10620000" cy="720000"/>
          </a:xfrm>
        </p:spPr>
        <p:txBody>
          <a:bodyPr/>
          <a:lstStyle/>
          <a:p>
            <a:r>
              <a:rPr lang="en-GB">
                <a:latin typeface="Century Gothic" panose="020B0502020202020204" pitchFamily="34" charset="0"/>
              </a:rPr>
              <a:t>Effect of size on uptake by diffusion</a:t>
            </a:r>
            <a:endParaRPr lang="en-US">
              <a:latin typeface="Century Gothic" panose="020B0502020202020204" pitchFamily="34" charset="0"/>
            </a:endParaRPr>
          </a:p>
        </p:txBody>
      </p:sp>
      <p:sp>
        <p:nvSpPr>
          <p:cNvPr id="4" name="Rectangle 1">
            <a:extLst>
              <a:ext uri="{FF2B5EF4-FFF2-40B4-BE49-F238E27FC236}">
                <a16:creationId xmlns:a16="http://schemas.microsoft.com/office/drawing/2014/main" id="{4965994F-88E4-AC4A-82B7-8C2CAF25B44C}"/>
              </a:ext>
            </a:extLst>
          </p:cNvPr>
          <p:cNvSpPr>
            <a:spLocks noChangeArrowheads="1"/>
          </p:cNvSpPr>
          <p:nvPr/>
        </p:nvSpPr>
        <p:spPr bwMode="auto">
          <a:xfrm>
            <a:off x="297232" y="982176"/>
            <a:ext cx="11105535"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a:ln>
                  <a:noFill/>
                </a:ln>
                <a:solidFill>
                  <a:srgbClr val="000000"/>
                </a:solidFill>
                <a:effectLst/>
                <a:latin typeface="Century Gothic" panose="020B0502020202020204" pitchFamily="34" charset="0"/>
              </a:rPr>
              <a:t>Collect agar cubes of different sizes; 2 cm x 2 cm, 1 cm x 1 cm and 0.5 cm x 0.5 cm.</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a:ln>
                  <a:noFill/>
                </a:ln>
                <a:solidFill>
                  <a:srgbClr val="000000"/>
                </a:solidFill>
                <a:effectLst/>
                <a:latin typeface="Century Gothic" panose="020B0502020202020204" pitchFamily="34" charset="0"/>
                <a:cs typeface="Arial" panose="020B0604020202020204" pitchFamily="34" charset="0"/>
              </a:rPr>
              <a:t>Place the cubes in a beaker and cover with the diffusing solution.</a:t>
            </a:r>
            <a:endParaRPr kumimoji="0" lang="en-US" altLang="en-US" sz="2400" b="0" i="0" u="none" strike="noStrike" cap="none" normalizeH="0" baseline="0">
              <a:ln>
                <a:noFill/>
              </a:ln>
              <a:solidFill>
                <a:schemeClr val="tx1"/>
              </a:solidFill>
              <a:effectLst/>
              <a:latin typeface="Century Gothic" panose="020B0502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a:ln>
                  <a:noFill/>
                </a:ln>
                <a:solidFill>
                  <a:srgbClr val="000000"/>
                </a:solidFill>
                <a:effectLst/>
                <a:latin typeface="Century Gothic" panose="020B0502020202020204" pitchFamily="34" charset="0"/>
                <a:cs typeface="Arial" panose="020B0604020202020204" pitchFamily="34" charset="0"/>
              </a:rPr>
              <a:t>Start the stopclock.</a:t>
            </a:r>
            <a:endParaRPr kumimoji="0" lang="en-US" altLang="en-US" sz="2400" b="0" i="0" u="none" strike="noStrike" cap="none" normalizeH="0" baseline="0">
              <a:ln>
                <a:noFill/>
              </a:ln>
              <a:solidFill>
                <a:schemeClr val="tx1"/>
              </a:solidFill>
              <a:effectLst/>
              <a:latin typeface="Century Gothic" panose="020B0502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a:ln>
                  <a:noFill/>
                </a:ln>
                <a:solidFill>
                  <a:srgbClr val="000000"/>
                </a:solidFill>
                <a:effectLst/>
                <a:latin typeface="Century Gothic" panose="020B0502020202020204" pitchFamily="34" charset="0"/>
                <a:cs typeface="Arial" panose="020B0604020202020204" pitchFamily="34" charset="0"/>
              </a:rPr>
              <a:t>Leave the cubes for 5 minutes</a:t>
            </a:r>
            <a:endParaRPr kumimoji="0" lang="en-US" altLang="en-US" sz="2400" b="0" i="0" u="none" strike="noStrike" cap="none" normalizeH="0" baseline="0">
              <a:ln>
                <a:noFill/>
              </a:ln>
              <a:solidFill>
                <a:schemeClr val="tx1"/>
              </a:solidFill>
              <a:effectLst/>
              <a:latin typeface="Century Gothic" panose="020B0502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a:ln>
                  <a:noFill/>
                </a:ln>
                <a:solidFill>
                  <a:srgbClr val="000000"/>
                </a:solidFill>
                <a:effectLst/>
                <a:latin typeface="Century Gothic" panose="020B0502020202020204" pitchFamily="34" charset="0"/>
                <a:cs typeface="Arial" panose="020B0604020202020204" pitchFamily="34" charset="0"/>
              </a:rPr>
              <a:t>While you are waiting, complete the table with calculations for each cube. </a:t>
            </a: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a:ln>
                  <a:noFill/>
                </a:ln>
                <a:solidFill>
                  <a:srgbClr val="000000"/>
                </a:solidFill>
                <a:effectLst/>
                <a:latin typeface="Century Gothic" panose="020B0502020202020204" pitchFamily="34" charset="0"/>
                <a:cs typeface="Arial" panose="020B0604020202020204" pitchFamily="34" charset="0"/>
              </a:rPr>
              <a:t>Pour off the solution. Rinse the cubes in a little water and blot the surfaces of each cube dry with a paper towel.</a:t>
            </a:r>
            <a:endParaRPr kumimoji="0" lang="en-US" altLang="en-US" sz="2400" b="0" i="0" u="none" strike="noStrike" cap="none" normalizeH="0" baseline="0">
              <a:ln>
                <a:noFill/>
              </a:ln>
              <a:solidFill>
                <a:schemeClr val="tx1"/>
              </a:solidFill>
              <a:effectLst/>
              <a:latin typeface="Century Gothic" panose="020B0502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2400" b="0" i="0" u="none" strike="noStrike" cap="none" normalizeH="0" baseline="0">
                <a:ln>
                  <a:noFill/>
                </a:ln>
                <a:solidFill>
                  <a:srgbClr val="000000"/>
                </a:solidFill>
                <a:effectLst/>
                <a:latin typeface="Century Gothic" panose="020B0502020202020204" pitchFamily="34" charset="0"/>
                <a:cs typeface="Arial" panose="020B0604020202020204" pitchFamily="34" charset="0"/>
              </a:rPr>
              <a:t>Time how long it takes for the acid to change the colour of the indicator in each agar block. If the acid does not penetrate the largest block in the time available, cut the block and measure how far it has penetrated in the time.</a:t>
            </a:r>
            <a:endParaRPr kumimoji="0" lang="en-US" altLang="en-US" sz="2400" b="0" i="0" u="none" strike="noStrike" cap="none" normalizeH="0" baseline="0">
              <a:ln>
                <a:noFill/>
              </a:ln>
              <a:solidFill>
                <a:schemeClr val="tx1"/>
              </a:solidFill>
              <a:effectLst/>
              <a:latin typeface="Century Gothic" panose="020B0502020202020204" pitchFamily="34" charset="0"/>
            </a:endParaRPr>
          </a:p>
        </p:txBody>
      </p:sp>
    </p:spTree>
    <p:extLst>
      <p:ext uri="{BB962C8B-B14F-4D97-AF65-F5344CB8AC3E}">
        <p14:creationId xmlns:p14="http://schemas.microsoft.com/office/powerpoint/2010/main" val="27368702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FDA8-F3CF-174C-ACCB-FEAD76F8DB2E}"/>
              </a:ext>
            </a:extLst>
          </p:cNvPr>
          <p:cNvSpPr>
            <a:spLocks noGrp="1"/>
          </p:cNvSpPr>
          <p:nvPr>
            <p:ph type="title"/>
          </p:nvPr>
        </p:nvSpPr>
        <p:spPr/>
        <p:txBody>
          <a:bodyPr/>
          <a:lstStyle/>
          <a:p>
            <a:r>
              <a:rPr lang="en-US">
                <a:latin typeface="Century Gothic" panose="020B0502020202020204" pitchFamily="34" charset="0"/>
              </a:rPr>
              <a:t>Results table: Sample Data</a:t>
            </a:r>
          </a:p>
        </p:txBody>
      </p:sp>
      <p:graphicFrame>
        <p:nvGraphicFramePr>
          <p:cNvPr id="3" name="Table 2">
            <a:extLst>
              <a:ext uri="{FF2B5EF4-FFF2-40B4-BE49-F238E27FC236}">
                <a16:creationId xmlns:a16="http://schemas.microsoft.com/office/drawing/2014/main" id="{1ACF8E1A-3886-164F-938D-22028F262B19}"/>
              </a:ext>
            </a:extLst>
          </p:cNvPr>
          <p:cNvGraphicFramePr>
            <a:graphicFrameLocks noGrp="1"/>
          </p:cNvGraphicFramePr>
          <p:nvPr>
            <p:extLst>
              <p:ext uri="{D42A27DB-BD31-4B8C-83A1-F6EECF244321}">
                <p14:modId xmlns:p14="http://schemas.microsoft.com/office/powerpoint/2010/main" val="1601315649"/>
              </p:ext>
            </p:extLst>
          </p:nvPr>
        </p:nvGraphicFramePr>
        <p:xfrm>
          <a:off x="342900" y="1394518"/>
          <a:ext cx="9787464" cy="3347347"/>
        </p:xfrm>
        <a:graphic>
          <a:graphicData uri="http://schemas.openxmlformats.org/drawingml/2006/table">
            <a:tbl>
              <a:tblPr>
                <a:tableStyleId>{5940675A-B579-460E-94D1-54222C63F5DA}</a:tableStyleId>
              </a:tblPr>
              <a:tblGrid>
                <a:gridCol w="1087496">
                  <a:extLst>
                    <a:ext uri="{9D8B030D-6E8A-4147-A177-3AD203B41FA5}">
                      <a16:colId xmlns:a16="http://schemas.microsoft.com/office/drawing/2014/main" val="1000828945"/>
                    </a:ext>
                  </a:extLst>
                </a:gridCol>
                <a:gridCol w="1087496">
                  <a:extLst>
                    <a:ext uri="{9D8B030D-6E8A-4147-A177-3AD203B41FA5}">
                      <a16:colId xmlns:a16="http://schemas.microsoft.com/office/drawing/2014/main" val="2062405150"/>
                    </a:ext>
                  </a:extLst>
                </a:gridCol>
                <a:gridCol w="1087496">
                  <a:extLst>
                    <a:ext uri="{9D8B030D-6E8A-4147-A177-3AD203B41FA5}">
                      <a16:colId xmlns:a16="http://schemas.microsoft.com/office/drawing/2014/main" val="1404722739"/>
                    </a:ext>
                  </a:extLst>
                </a:gridCol>
                <a:gridCol w="1087496">
                  <a:extLst>
                    <a:ext uri="{9D8B030D-6E8A-4147-A177-3AD203B41FA5}">
                      <a16:colId xmlns:a16="http://schemas.microsoft.com/office/drawing/2014/main" val="1663975621"/>
                    </a:ext>
                  </a:extLst>
                </a:gridCol>
                <a:gridCol w="1087496">
                  <a:extLst>
                    <a:ext uri="{9D8B030D-6E8A-4147-A177-3AD203B41FA5}">
                      <a16:colId xmlns:a16="http://schemas.microsoft.com/office/drawing/2014/main" val="2853935063"/>
                    </a:ext>
                  </a:extLst>
                </a:gridCol>
                <a:gridCol w="1087496">
                  <a:extLst>
                    <a:ext uri="{9D8B030D-6E8A-4147-A177-3AD203B41FA5}">
                      <a16:colId xmlns:a16="http://schemas.microsoft.com/office/drawing/2014/main" val="3213139470"/>
                    </a:ext>
                  </a:extLst>
                </a:gridCol>
                <a:gridCol w="1087496">
                  <a:extLst>
                    <a:ext uri="{9D8B030D-6E8A-4147-A177-3AD203B41FA5}">
                      <a16:colId xmlns:a16="http://schemas.microsoft.com/office/drawing/2014/main" val="3251048879"/>
                    </a:ext>
                  </a:extLst>
                </a:gridCol>
                <a:gridCol w="1087496">
                  <a:extLst>
                    <a:ext uri="{9D8B030D-6E8A-4147-A177-3AD203B41FA5}">
                      <a16:colId xmlns:a16="http://schemas.microsoft.com/office/drawing/2014/main" val="3961583034"/>
                    </a:ext>
                  </a:extLst>
                </a:gridCol>
                <a:gridCol w="1087496">
                  <a:extLst>
                    <a:ext uri="{9D8B030D-6E8A-4147-A177-3AD203B41FA5}">
                      <a16:colId xmlns:a16="http://schemas.microsoft.com/office/drawing/2014/main" val="3770453172"/>
                    </a:ext>
                  </a:extLst>
                </a:gridCol>
              </a:tblGrid>
              <a:tr h="2374690">
                <a:tc>
                  <a:txBody>
                    <a:bodyPr/>
                    <a:lstStyle/>
                    <a:p>
                      <a:pPr algn="ctr"/>
                      <a:r>
                        <a:rPr lang="en-GB" sz="1800" b="1">
                          <a:latin typeface="Century Gothic" panose="020B0502020202020204" pitchFamily="34" charset="0"/>
                        </a:rPr>
                        <a:t>A</a:t>
                      </a:r>
                      <a:r>
                        <a:rPr lang="en-GB" sz="1800">
                          <a:latin typeface="Century Gothic" panose="020B0502020202020204" pitchFamily="34" charset="0"/>
                        </a:rPr>
                        <a:t> Length of side of agar cube (cm)</a:t>
                      </a:r>
                    </a:p>
                  </a:txBody>
                  <a:tcPr marL="9282" marR="9282" marT="9282" marB="9282"/>
                </a:tc>
                <a:tc>
                  <a:txBody>
                    <a:bodyPr/>
                    <a:lstStyle/>
                    <a:p>
                      <a:pPr algn="ctr"/>
                      <a:r>
                        <a:rPr lang="en-GB" sz="1800" b="1">
                          <a:latin typeface="Century Gothic" panose="020B0502020202020204" pitchFamily="34" charset="0"/>
                        </a:rPr>
                        <a:t>B</a:t>
                      </a:r>
                      <a:r>
                        <a:rPr lang="en-GB" sz="1800">
                          <a:latin typeface="Century Gothic" panose="020B0502020202020204" pitchFamily="34" charset="0"/>
                        </a:rPr>
                        <a:t> = A</a:t>
                      </a:r>
                      <a:r>
                        <a:rPr lang="en-GB" sz="1800" baseline="30000">
                          <a:latin typeface="Century Gothic" panose="020B0502020202020204" pitchFamily="34" charset="0"/>
                        </a:rPr>
                        <a:t>2</a:t>
                      </a:r>
                      <a:br>
                        <a:rPr lang="en-GB" sz="1800">
                          <a:latin typeface="Century Gothic" panose="020B0502020202020204" pitchFamily="34" charset="0"/>
                        </a:rPr>
                      </a:br>
                      <a:r>
                        <a:rPr lang="en-GB" sz="1800">
                          <a:latin typeface="Century Gothic" panose="020B0502020202020204" pitchFamily="34" charset="0"/>
                        </a:rPr>
                        <a:t>Area of one side of cube (cm</a:t>
                      </a:r>
                      <a:r>
                        <a:rPr lang="en-GB" sz="1800" baseline="30000">
                          <a:latin typeface="Century Gothic" panose="020B0502020202020204" pitchFamily="34" charset="0"/>
                        </a:rPr>
                        <a:t>2</a:t>
                      </a:r>
                      <a:r>
                        <a:rPr lang="en-GB" sz="1800">
                          <a:latin typeface="Century Gothic" panose="020B0502020202020204" pitchFamily="34" charset="0"/>
                        </a:rPr>
                        <a:t>)</a:t>
                      </a:r>
                    </a:p>
                  </a:txBody>
                  <a:tcPr marL="9282" marR="9282" marT="9282" marB="9282"/>
                </a:tc>
                <a:tc>
                  <a:txBody>
                    <a:bodyPr/>
                    <a:lstStyle/>
                    <a:p>
                      <a:pPr algn="ctr"/>
                      <a:r>
                        <a:rPr lang="en-GB" sz="1800" b="1">
                          <a:latin typeface="Century Gothic" panose="020B0502020202020204" pitchFamily="34" charset="0"/>
                        </a:rPr>
                        <a:t>C</a:t>
                      </a:r>
                      <a:r>
                        <a:rPr lang="en-GB" sz="1800">
                          <a:latin typeface="Century Gothic" panose="020B0502020202020204" pitchFamily="34" charset="0"/>
                        </a:rPr>
                        <a:t> = 6B</a:t>
                      </a:r>
                      <a:br>
                        <a:rPr lang="en-GB" sz="1800">
                          <a:latin typeface="Century Gothic" panose="020B0502020202020204" pitchFamily="34" charset="0"/>
                        </a:rPr>
                      </a:br>
                      <a:r>
                        <a:rPr lang="en-GB" sz="1800">
                          <a:latin typeface="Century Gothic" panose="020B0502020202020204" pitchFamily="34" charset="0"/>
                        </a:rPr>
                        <a:t>Total surface area of cube (cm</a:t>
                      </a:r>
                      <a:r>
                        <a:rPr lang="en-GB" sz="1800" baseline="30000">
                          <a:latin typeface="Century Gothic" panose="020B0502020202020204" pitchFamily="34" charset="0"/>
                        </a:rPr>
                        <a:t>2</a:t>
                      </a:r>
                      <a:r>
                        <a:rPr lang="en-GB" sz="1800">
                          <a:latin typeface="Century Gothic" panose="020B0502020202020204" pitchFamily="34" charset="0"/>
                        </a:rPr>
                        <a:t>)</a:t>
                      </a:r>
                    </a:p>
                  </a:txBody>
                  <a:tcPr marL="9282" marR="9282" marT="9282" marB="9282"/>
                </a:tc>
                <a:tc>
                  <a:txBody>
                    <a:bodyPr/>
                    <a:lstStyle/>
                    <a:p>
                      <a:pPr algn="ctr"/>
                      <a:r>
                        <a:rPr lang="en-GB" sz="1800" b="1">
                          <a:latin typeface="Century Gothic" panose="020B0502020202020204" pitchFamily="34" charset="0"/>
                        </a:rPr>
                        <a:t>D</a:t>
                      </a:r>
                      <a:r>
                        <a:rPr lang="en-GB" sz="1800">
                          <a:latin typeface="Century Gothic" panose="020B0502020202020204" pitchFamily="34" charset="0"/>
                        </a:rPr>
                        <a:t> = A</a:t>
                      </a:r>
                      <a:r>
                        <a:rPr lang="en-GB" sz="1800" baseline="30000">
                          <a:latin typeface="Century Gothic" panose="020B0502020202020204" pitchFamily="34" charset="0"/>
                        </a:rPr>
                        <a:t>3</a:t>
                      </a:r>
                      <a:br>
                        <a:rPr lang="en-GB" sz="1800">
                          <a:latin typeface="Century Gothic" panose="020B0502020202020204" pitchFamily="34" charset="0"/>
                        </a:rPr>
                      </a:br>
                      <a:r>
                        <a:rPr lang="en-GB" sz="1800">
                          <a:latin typeface="Century Gothic" panose="020B0502020202020204" pitchFamily="34" charset="0"/>
                        </a:rPr>
                        <a:t>Volume of cube (cm</a:t>
                      </a:r>
                      <a:r>
                        <a:rPr lang="en-GB" sz="1800" baseline="30000">
                          <a:latin typeface="Century Gothic" panose="020B0502020202020204" pitchFamily="34" charset="0"/>
                        </a:rPr>
                        <a:t>3</a:t>
                      </a:r>
                      <a:r>
                        <a:rPr lang="en-GB" sz="1800">
                          <a:latin typeface="Century Gothic" panose="020B0502020202020204" pitchFamily="34" charset="0"/>
                        </a:rPr>
                        <a:t>)</a:t>
                      </a:r>
                    </a:p>
                  </a:txBody>
                  <a:tcPr marL="9282" marR="9282" marT="9282" marB="9282"/>
                </a:tc>
                <a:tc>
                  <a:txBody>
                    <a:bodyPr/>
                    <a:lstStyle/>
                    <a:p>
                      <a:pPr algn="ctr"/>
                      <a:r>
                        <a:rPr lang="en-GB" sz="1800" b="1">
                          <a:latin typeface="Century Gothic" panose="020B0502020202020204" pitchFamily="34" charset="0"/>
                        </a:rPr>
                        <a:t>E</a:t>
                      </a:r>
                      <a:r>
                        <a:rPr lang="en-GB" sz="1800">
                          <a:latin typeface="Century Gothic" panose="020B0502020202020204" pitchFamily="34" charset="0"/>
                        </a:rPr>
                        <a:t> = A/2</a:t>
                      </a:r>
                      <a:br>
                        <a:rPr lang="en-GB" sz="1800">
                          <a:latin typeface="Century Gothic" panose="020B0502020202020204" pitchFamily="34" charset="0"/>
                        </a:rPr>
                      </a:br>
                      <a:r>
                        <a:rPr lang="en-GB" sz="1800">
                          <a:latin typeface="Century Gothic" panose="020B0502020202020204" pitchFamily="34" charset="0"/>
                        </a:rPr>
                        <a:t>Shortest distance from edge to middle of cube (cm)</a:t>
                      </a:r>
                    </a:p>
                  </a:txBody>
                  <a:tcPr marL="9282" marR="9282" marT="9282" marB="9282"/>
                </a:tc>
                <a:tc>
                  <a:txBody>
                    <a:bodyPr/>
                    <a:lstStyle/>
                    <a:p>
                      <a:pPr algn="ctr"/>
                      <a:r>
                        <a:rPr lang="en-GB" sz="1800" b="1">
                          <a:latin typeface="Century Gothic" panose="020B0502020202020204" pitchFamily="34" charset="0"/>
                        </a:rPr>
                        <a:t>F</a:t>
                      </a:r>
                      <a:r>
                        <a:rPr lang="en-GB" sz="1800">
                          <a:latin typeface="Century Gothic" panose="020B0502020202020204" pitchFamily="34" charset="0"/>
                        </a:rPr>
                        <a:t> = C/D</a:t>
                      </a:r>
                      <a:br>
                        <a:rPr lang="en-GB" sz="1800">
                          <a:latin typeface="Century Gothic" panose="020B0502020202020204" pitchFamily="34" charset="0"/>
                        </a:rPr>
                      </a:br>
                      <a:r>
                        <a:rPr lang="en-GB" sz="1800">
                          <a:latin typeface="Century Gothic" panose="020B0502020202020204" pitchFamily="34" charset="0"/>
                        </a:rPr>
                        <a:t>Surface area to volume ratio</a:t>
                      </a:r>
                    </a:p>
                  </a:txBody>
                  <a:tcPr marL="9282" marR="9282" marT="9282" marB="9282"/>
                </a:tc>
                <a:tc>
                  <a:txBody>
                    <a:bodyPr/>
                    <a:lstStyle/>
                    <a:p>
                      <a:pPr algn="ctr"/>
                      <a:r>
                        <a:rPr lang="en-GB" sz="1800" b="1">
                          <a:latin typeface="Century Gothic" panose="020B0502020202020204" pitchFamily="34" charset="0"/>
                        </a:rPr>
                        <a:t>G</a:t>
                      </a:r>
                      <a:br>
                        <a:rPr lang="en-GB" sz="1800">
                          <a:latin typeface="Century Gothic" panose="020B0502020202020204" pitchFamily="34" charset="0"/>
                        </a:rPr>
                      </a:br>
                      <a:r>
                        <a:rPr lang="en-GB" sz="1800">
                          <a:latin typeface="Century Gothic" panose="020B0502020202020204" pitchFamily="34" charset="0"/>
                        </a:rPr>
                        <a:t>Time taken to diffuse to centre of cube (min)</a:t>
                      </a:r>
                    </a:p>
                  </a:txBody>
                  <a:tcPr marL="9282" marR="9282" marT="9282" marB="9282"/>
                </a:tc>
                <a:tc>
                  <a:txBody>
                    <a:bodyPr/>
                    <a:lstStyle/>
                    <a:p>
                      <a:pPr algn="ctr"/>
                      <a:r>
                        <a:rPr lang="en-GB" sz="1800" b="1">
                          <a:latin typeface="Century Gothic" panose="020B0502020202020204" pitchFamily="34" charset="0"/>
                        </a:rPr>
                        <a:t>H</a:t>
                      </a:r>
                      <a:r>
                        <a:rPr lang="en-GB" sz="1800" b="0">
                          <a:latin typeface="Century Gothic" panose="020B0502020202020204" pitchFamily="34" charset="0"/>
                        </a:rPr>
                        <a:t> Distance solution diffuses in 5 minutes</a:t>
                      </a:r>
                      <a:endParaRPr lang="en-GB" sz="1800" b="1">
                        <a:latin typeface="Century Gothic" panose="020B0502020202020204" pitchFamily="34" charset="0"/>
                      </a:endParaRPr>
                    </a:p>
                  </a:txBody>
                  <a:tcPr marL="9282" marR="9282" marT="9282" marB="9282"/>
                </a:tc>
                <a:tc>
                  <a:txBody>
                    <a:bodyPr/>
                    <a:lstStyle/>
                    <a:p>
                      <a:pPr algn="ctr"/>
                      <a:r>
                        <a:rPr lang="en-GB" sz="1800">
                          <a:latin typeface="Century Gothic" panose="020B0502020202020204" pitchFamily="34" charset="0"/>
                        </a:rPr>
                        <a:t>I = E/G</a:t>
                      </a:r>
                      <a:br>
                        <a:rPr lang="en-GB" sz="1800">
                          <a:latin typeface="Century Gothic" panose="020B0502020202020204" pitchFamily="34" charset="0"/>
                        </a:rPr>
                      </a:br>
                      <a:r>
                        <a:rPr lang="en-GB" sz="1800">
                          <a:latin typeface="Century Gothic" panose="020B0502020202020204" pitchFamily="34" charset="0"/>
                        </a:rPr>
                        <a:t>Rate of diffusion (cm/min)</a:t>
                      </a:r>
                    </a:p>
                  </a:txBody>
                  <a:tcPr marL="9282" marR="9282" marT="9282" marB="9282"/>
                </a:tc>
                <a:extLst>
                  <a:ext uri="{0D108BD9-81ED-4DB2-BD59-A6C34878D82A}">
                    <a16:rowId xmlns:a16="http://schemas.microsoft.com/office/drawing/2014/main" val="2825491193"/>
                  </a:ext>
                </a:extLst>
              </a:tr>
              <a:tr h="324219">
                <a:tc>
                  <a:txBody>
                    <a:bodyPr/>
                    <a:lstStyle/>
                    <a:p>
                      <a:pPr algn="ctr"/>
                      <a:r>
                        <a:rPr lang="en-GB" sz="1800">
                          <a:latin typeface="Century Gothic" panose="020B0502020202020204" pitchFamily="34" charset="0"/>
                        </a:rPr>
                        <a:t> 2</a:t>
                      </a:r>
                    </a:p>
                  </a:txBody>
                  <a:tcPr marL="9282" marR="9282" marT="9282" marB="9282"/>
                </a:tc>
                <a:tc>
                  <a:txBody>
                    <a:bodyPr/>
                    <a:lstStyle/>
                    <a:p>
                      <a:pPr algn="ctr"/>
                      <a:r>
                        <a:rPr lang="en-GB" sz="1800" b="1">
                          <a:solidFill>
                            <a:schemeClr val="accent1"/>
                          </a:solidFill>
                          <a:latin typeface="Century Gothic" panose="020B0502020202020204" pitchFamily="34" charset="0"/>
                        </a:rPr>
                        <a:t> 4</a:t>
                      </a:r>
                    </a:p>
                  </a:txBody>
                  <a:tcPr marL="9282" marR="9282" marT="9282" marB="9282"/>
                </a:tc>
                <a:tc>
                  <a:txBody>
                    <a:bodyPr/>
                    <a:lstStyle/>
                    <a:p>
                      <a:pPr algn="ctr"/>
                      <a:r>
                        <a:rPr lang="en-GB" sz="1800" b="1">
                          <a:solidFill>
                            <a:schemeClr val="accent1"/>
                          </a:solidFill>
                          <a:latin typeface="Century Gothic" panose="020B0502020202020204" pitchFamily="34" charset="0"/>
                        </a:rPr>
                        <a:t> 24</a:t>
                      </a:r>
                    </a:p>
                  </a:txBody>
                  <a:tcPr marL="9282" marR="9282" marT="9282" marB="9282"/>
                </a:tc>
                <a:tc>
                  <a:txBody>
                    <a:bodyPr/>
                    <a:lstStyle/>
                    <a:p>
                      <a:pPr algn="ctr"/>
                      <a:r>
                        <a:rPr lang="en-GB" sz="1800" b="1">
                          <a:solidFill>
                            <a:schemeClr val="accent1"/>
                          </a:solidFill>
                          <a:latin typeface="Century Gothic" panose="020B0502020202020204" pitchFamily="34" charset="0"/>
                        </a:rPr>
                        <a:t> 8</a:t>
                      </a:r>
                    </a:p>
                  </a:txBody>
                  <a:tcPr marL="9282" marR="9282" marT="9282" marB="9282"/>
                </a:tc>
                <a:tc>
                  <a:txBody>
                    <a:bodyPr/>
                    <a:lstStyle/>
                    <a:p>
                      <a:pPr algn="ctr"/>
                      <a:r>
                        <a:rPr lang="en-GB" sz="1800" b="1">
                          <a:solidFill>
                            <a:schemeClr val="accent1"/>
                          </a:solidFill>
                          <a:latin typeface="Century Gothic" panose="020B0502020202020204" pitchFamily="34" charset="0"/>
                        </a:rPr>
                        <a:t> 1</a:t>
                      </a:r>
                    </a:p>
                  </a:txBody>
                  <a:tcPr marL="9282" marR="9282" marT="9282" marB="9282"/>
                </a:tc>
                <a:tc>
                  <a:txBody>
                    <a:bodyPr/>
                    <a:lstStyle/>
                    <a:p>
                      <a:pPr algn="ctr"/>
                      <a:r>
                        <a:rPr lang="en-GB" sz="1800" b="1">
                          <a:solidFill>
                            <a:schemeClr val="accent1"/>
                          </a:solidFill>
                          <a:latin typeface="Century Gothic" panose="020B0502020202020204" pitchFamily="34" charset="0"/>
                        </a:rPr>
                        <a:t> 3</a:t>
                      </a:r>
                    </a:p>
                  </a:txBody>
                  <a:tcPr marL="9282" marR="9282" marT="9282" marB="9282"/>
                </a:tc>
                <a:tc>
                  <a:txBody>
                    <a:bodyPr/>
                    <a:lstStyle/>
                    <a:p>
                      <a:pPr algn="ctr"/>
                      <a:r>
                        <a:rPr lang="en-GB" sz="1800" b="1">
                          <a:solidFill>
                            <a:schemeClr val="accent1"/>
                          </a:solidFill>
                          <a:latin typeface="Century Gothic" panose="020B0502020202020204" pitchFamily="34" charset="0"/>
                        </a:rPr>
                        <a:t> 6</a:t>
                      </a:r>
                    </a:p>
                  </a:txBody>
                  <a:tcPr marL="9282" marR="9282" marT="9282" marB="9282"/>
                </a:tc>
                <a:tc>
                  <a:txBody>
                    <a:bodyPr/>
                    <a:lstStyle/>
                    <a:p>
                      <a:pPr algn="ctr"/>
                      <a:endParaRPr lang="en-GB" sz="1800">
                        <a:latin typeface="Century Gothic" panose="020B0502020202020204" pitchFamily="34" charset="0"/>
                      </a:endParaRPr>
                    </a:p>
                  </a:txBody>
                  <a:tcPr marL="9282" marR="9282" marT="9282" marB="9282"/>
                </a:tc>
                <a:tc>
                  <a:txBody>
                    <a:bodyPr/>
                    <a:lstStyle/>
                    <a:p>
                      <a:pPr algn="ctr"/>
                      <a:r>
                        <a:rPr lang="en-GB" sz="1800" b="1">
                          <a:solidFill>
                            <a:schemeClr val="accent1"/>
                          </a:solidFill>
                          <a:latin typeface="Century Gothic" panose="020B0502020202020204" pitchFamily="34" charset="0"/>
                        </a:rPr>
                        <a:t>   0.17 </a:t>
                      </a:r>
                    </a:p>
                  </a:txBody>
                  <a:tcPr marL="9282" marR="9282" marT="9282" marB="9282"/>
                </a:tc>
                <a:extLst>
                  <a:ext uri="{0D108BD9-81ED-4DB2-BD59-A6C34878D82A}">
                    <a16:rowId xmlns:a16="http://schemas.microsoft.com/office/drawing/2014/main" val="4041149324"/>
                  </a:ext>
                </a:extLst>
              </a:tr>
              <a:tr h="324219">
                <a:tc>
                  <a:txBody>
                    <a:bodyPr/>
                    <a:lstStyle/>
                    <a:p>
                      <a:pPr algn="ctr"/>
                      <a:r>
                        <a:rPr lang="en-GB" sz="1800">
                          <a:latin typeface="Century Gothic" panose="020B0502020202020204" pitchFamily="34" charset="0"/>
                        </a:rPr>
                        <a:t> 1</a:t>
                      </a:r>
                    </a:p>
                  </a:txBody>
                  <a:tcPr marL="9282" marR="9282" marT="9282" marB="9282"/>
                </a:tc>
                <a:tc>
                  <a:txBody>
                    <a:bodyPr/>
                    <a:lstStyle/>
                    <a:p>
                      <a:pPr algn="ctr"/>
                      <a:r>
                        <a:rPr lang="en-GB" sz="1800" b="1">
                          <a:solidFill>
                            <a:schemeClr val="accent1"/>
                          </a:solidFill>
                          <a:latin typeface="Century Gothic" panose="020B0502020202020204" pitchFamily="34" charset="0"/>
                        </a:rPr>
                        <a:t> 1</a:t>
                      </a:r>
                    </a:p>
                  </a:txBody>
                  <a:tcPr marL="9282" marR="9282" marT="9282" marB="9282"/>
                </a:tc>
                <a:tc>
                  <a:txBody>
                    <a:bodyPr/>
                    <a:lstStyle/>
                    <a:p>
                      <a:pPr algn="ctr"/>
                      <a:r>
                        <a:rPr lang="en-GB" sz="1800" b="1">
                          <a:solidFill>
                            <a:schemeClr val="accent1"/>
                          </a:solidFill>
                          <a:latin typeface="Century Gothic" panose="020B0502020202020204" pitchFamily="34" charset="0"/>
                        </a:rPr>
                        <a:t> 6</a:t>
                      </a:r>
                    </a:p>
                  </a:txBody>
                  <a:tcPr marL="9282" marR="9282" marT="9282" marB="9282"/>
                </a:tc>
                <a:tc>
                  <a:txBody>
                    <a:bodyPr/>
                    <a:lstStyle/>
                    <a:p>
                      <a:pPr algn="ctr"/>
                      <a:r>
                        <a:rPr lang="en-GB" sz="1800" b="1">
                          <a:solidFill>
                            <a:schemeClr val="accent1"/>
                          </a:solidFill>
                          <a:latin typeface="Century Gothic" panose="020B0502020202020204" pitchFamily="34" charset="0"/>
                        </a:rPr>
                        <a:t> 1</a:t>
                      </a:r>
                    </a:p>
                  </a:txBody>
                  <a:tcPr marL="9282" marR="9282" marT="9282" marB="9282"/>
                </a:tc>
                <a:tc>
                  <a:txBody>
                    <a:bodyPr/>
                    <a:lstStyle/>
                    <a:p>
                      <a:pPr algn="ctr"/>
                      <a:r>
                        <a:rPr lang="en-GB" sz="1800" b="1">
                          <a:solidFill>
                            <a:schemeClr val="accent1"/>
                          </a:solidFill>
                          <a:latin typeface="Century Gothic" panose="020B0502020202020204" pitchFamily="34" charset="0"/>
                        </a:rPr>
                        <a:t> 0.5</a:t>
                      </a:r>
                    </a:p>
                  </a:txBody>
                  <a:tcPr marL="9282" marR="9282" marT="9282" marB="9282"/>
                </a:tc>
                <a:tc>
                  <a:txBody>
                    <a:bodyPr/>
                    <a:lstStyle/>
                    <a:p>
                      <a:pPr algn="ctr"/>
                      <a:r>
                        <a:rPr lang="en-GB" sz="1800" b="1">
                          <a:solidFill>
                            <a:schemeClr val="accent1"/>
                          </a:solidFill>
                          <a:latin typeface="Century Gothic" panose="020B0502020202020204" pitchFamily="34" charset="0"/>
                        </a:rPr>
                        <a:t> 6</a:t>
                      </a:r>
                    </a:p>
                  </a:txBody>
                  <a:tcPr marL="9282" marR="9282" marT="9282" marB="9282"/>
                </a:tc>
                <a:tc>
                  <a:txBody>
                    <a:bodyPr/>
                    <a:lstStyle/>
                    <a:p>
                      <a:pPr algn="ctr"/>
                      <a:r>
                        <a:rPr lang="en-GB" sz="1800" b="1">
                          <a:solidFill>
                            <a:schemeClr val="accent1"/>
                          </a:solidFill>
                          <a:latin typeface="Century Gothic" panose="020B0502020202020204" pitchFamily="34" charset="0"/>
                        </a:rPr>
                        <a:t> 2.5</a:t>
                      </a:r>
                    </a:p>
                  </a:txBody>
                  <a:tcPr marL="9282" marR="9282" marT="9282" marB="9282"/>
                </a:tc>
                <a:tc>
                  <a:txBody>
                    <a:bodyPr/>
                    <a:lstStyle/>
                    <a:p>
                      <a:pPr algn="ctr"/>
                      <a:endParaRPr lang="en-GB" sz="1800">
                        <a:latin typeface="Century Gothic" panose="020B0502020202020204" pitchFamily="34" charset="0"/>
                      </a:endParaRPr>
                    </a:p>
                  </a:txBody>
                  <a:tcPr marL="9282" marR="9282" marT="9282" marB="9282"/>
                </a:tc>
                <a:tc>
                  <a:txBody>
                    <a:bodyPr/>
                    <a:lstStyle/>
                    <a:p>
                      <a:pPr algn="ctr"/>
                      <a:r>
                        <a:rPr lang="en-GB" sz="1800" b="1">
                          <a:solidFill>
                            <a:schemeClr val="accent1"/>
                          </a:solidFill>
                          <a:latin typeface="Century Gothic" panose="020B0502020202020204" pitchFamily="34" charset="0"/>
                        </a:rPr>
                        <a:t>0.2</a:t>
                      </a:r>
                    </a:p>
                  </a:txBody>
                  <a:tcPr marL="9282" marR="9282" marT="9282" marB="9282"/>
                </a:tc>
                <a:extLst>
                  <a:ext uri="{0D108BD9-81ED-4DB2-BD59-A6C34878D82A}">
                    <a16:rowId xmlns:a16="http://schemas.microsoft.com/office/drawing/2014/main" val="2943137511"/>
                  </a:ext>
                </a:extLst>
              </a:tr>
              <a:tr h="324219">
                <a:tc>
                  <a:txBody>
                    <a:bodyPr/>
                    <a:lstStyle/>
                    <a:p>
                      <a:pPr algn="ctr"/>
                      <a:r>
                        <a:rPr lang="en-GB" sz="1800" dirty="0">
                          <a:latin typeface="Century Gothic" panose="020B0502020202020204" pitchFamily="34" charset="0"/>
                        </a:rPr>
                        <a:t> 0.5</a:t>
                      </a:r>
                    </a:p>
                  </a:txBody>
                  <a:tcPr marL="9282" marR="9282" marT="9282" marB="9282"/>
                </a:tc>
                <a:tc>
                  <a:txBody>
                    <a:bodyPr/>
                    <a:lstStyle/>
                    <a:p>
                      <a:pPr algn="ctr"/>
                      <a:r>
                        <a:rPr lang="en-GB" sz="1800" b="1">
                          <a:solidFill>
                            <a:schemeClr val="accent1"/>
                          </a:solidFill>
                          <a:latin typeface="Century Gothic" panose="020B0502020202020204" pitchFamily="34" charset="0"/>
                        </a:rPr>
                        <a:t> 0.25</a:t>
                      </a:r>
                    </a:p>
                  </a:txBody>
                  <a:tcPr marL="9282" marR="9282" marT="9282" marB="9282"/>
                </a:tc>
                <a:tc>
                  <a:txBody>
                    <a:bodyPr/>
                    <a:lstStyle/>
                    <a:p>
                      <a:pPr algn="ctr"/>
                      <a:r>
                        <a:rPr lang="en-GB" sz="1800" b="1">
                          <a:solidFill>
                            <a:schemeClr val="accent1"/>
                          </a:solidFill>
                          <a:latin typeface="Century Gothic" panose="020B0502020202020204" pitchFamily="34" charset="0"/>
                        </a:rPr>
                        <a:t> 1.5</a:t>
                      </a:r>
                    </a:p>
                  </a:txBody>
                  <a:tcPr marL="9282" marR="9282" marT="9282" marB="9282"/>
                </a:tc>
                <a:tc>
                  <a:txBody>
                    <a:bodyPr/>
                    <a:lstStyle/>
                    <a:p>
                      <a:pPr algn="ctr"/>
                      <a:r>
                        <a:rPr lang="en-GB" sz="1800" b="1">
                          <a:solidFill>
                            <a:schemeClr val="accent1"/>
                          </a:solidFill>
                          <a:latin typeface="Century Gothic" panose="020B0502020202020204" pitchFamily="34" charset="0"/>
                        </a:rPr>
                        <a:t> 0.125</a:t>
                      </a:r>
                    </a:p>
                  </a:txBody>
                  <a:tcPr marL="9282" marR="9282" marT="9282" marB="9282"/>
                </a:tc>
                <a:tc>
                  <a:txBody>
                    <a:bodyPr/>
                    <a:lstStyle/>
                    <a:p>
                      <a:pPr algn="ctr"/>
                      <a:r>
                        <a:rPr lang="en-GB" sz="1800" b="1">
                          <a:solidFill>
                            <a:schemeClr val="accent1"/>
                          </a:solidFill>
                          <a:latin typeface="Century Gothic" panose="020B0502020202020204" pitchFamily="34" charset="0"/>
                        </a:rPr>
                        <a:t> 0.25</a:t>
                      </a:r>
                    </a:p>
                  </a:txBody>
                  <a:tcPr marL="9282" marR="9282" marT="9282" marB="9282"/>
                </a:tc>
                <a:tc>
                  <a:txBody>
                    <a:bodyPr/>
                    <a:lstStyle/>
                    <a:p>
                      <a:pPr algn="ctr"/>
                      <a:r>
                        <a:rPr lang="en-GB" sz="1800" b="1">
                          <a:solidFill>
                            <a:schemeClr val="accent1"/>
                          </a:solidFill>
                          <a:latin typeface="Century Gothic" panose="020B0502020202020204" pitchFamily="34" charset="0"/>
                        </a:rPr>
                        <a:t> 12</a:t>
                      </a:r>
                    </a:p>
                  </a:txBody>
                  <a:tcPr marL="9282" marR="9282" marT="9282" marB="9282"/>
                </a:tc>
                <a:tc>
                  <a:txBody>
                    <a:bodyPr/>
                    <a:lstStyle/>
                    <a:p>
                      <a:pPr algn="ctr"/>
                      <a:r>
                        <a:rPr lang="en-GB" sz="1800" b="1">
                          <a:solidFill>
                            <a:schemeClr val="accent1"/>
                          </a:solidFill>
                          <a:latin typeface="Century Gothic" panose="020B0502020202020204" pitchFamily="34" charset="0"/>
                        </a:rPr>
                        <a:t> 1</a:t>
                      </a:r>
                    </a:p>
                  </a:txBody>
                  <a:tcPr marL="9282" marR="9282" marT="9282" marB="9282"/>
                </a:tc>
                <a:tc>
                  <a:txBody>
                    <a:bodyPr/>
                    <a:lstStyle/>
                    <a:p>
                      <a:pPr algn="ctr"/>
                      <a:endParaRPr lang="en-GB" sz="1800">
                        <a:latin typeface="Century Gothic" panose="020B0502020202020204" pitchFamily="34" charset="0"/>
                      </a:endParaRPr>
                    </a:p>
                  </a:txBody>
                  <a:tcPr marL="9282" marR="9282" marT="9282" marB="9282"/>
                </a:tc>
                <a:tc>
                  <a:txBody>
                    <a:bodyPr/>
                    <a:lstStyle/>
                    <a:p>
                      <a:pPr algn="ctr"/>
                      <a:r>
                        <a:rPr lang="en-GB" sz="1800" b="1" dirty="0">
                          <a:solidFill>
                            <a:schemeClr val="accent1"/>
                          </a:solidFill>
                          <a:latin typeface="Century Gothic" panose="020B0502020202020204" pitchFamily="34" charset="0"/>
                        </a:rPr>
                        <a:t>  0.25</a:t>
                      </a:r>
                    </a:p>
                  </a:txBody>
                  <a:tcPr marL="9282" marR="9282" marT="9282" marB="9282"/>
                </a:tc>
                <a:extLst>
                  <a:ext uri="{0D108BD9-81ED-4DB2-BD59-A6C34878D82A}">
                    <a16:rowId xmlns:a16="http://schemas.microsoft.com/office/drawing/2014/main" val="902248075"/>
                  </a:ext>
                </a:extLst>
              </a:tr>
            </a:tbl>
          </a:graphicData>
        </a:graphic>
      </p:graphicFrame>
    </p:spTree>
    <p:extLst>
      <p:ext uri="{BB962C8B-B14F-4D97-AF65-F5344CB8AC3E}">
        <p14:creationId xmlns:p14="http://schemas.microsoft.com/office/powerpoint/2010/main" val="395976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2744" y="716430"/>
            <a:ext cx="10987970" cy="7078861"/>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Which is the best definition for diffusion?</a:t>
            </a:r>
          </a:p>
          <a:p>
            <a:pPr marL="457200" indent="-457200">
              <a:buFont typeface="Wingdings" pitchFamily="2" charset="2"/>
              <a:buChar char="q"/>
            </a:pPr>
            <a:r>
              <a:rPr lang="en-GB" sz="2300" dirty="0">
                <a:latin typeface="Century Gothic" panose="020B0502020202020204" pitchFamily="34" charset="0"/>
              </a:rPr>
              <a:t>A. Spreading out of liquid or gas particles resulting in net movement from higher concentration to lower concentration.</a:t>
            </a:r>
          </a:p>
          <a:p>
            <a:pPr marL="457200" indent="-457200">
              <a:buFont typeface="Wingdings" pitchFamily="2" charset="2"/>
              <a:buChar char="q"/>
            </a:pPr>
            <a:r>
              <a:rPr lang="en-GB" sz="2300" dirty="0">
                <a:latin typeface="Century Gothic" panose="020B0502020202020204" pitchFamily="34" charset="0"/>
              </a:rPr>
              <a:t>B. Spreading out of particles resulting in net movement from a lower concentration to higher concentration.</a:t>
            </a:r>
          </a:p>
          <a:p>
            <a:pPr marL="457200" indent="-457200">
              <a:buFont typeface="Wingdings" pitchFamily="2" charset="2"/>
              <a:buChar char="q"/>
            </a:pPr>
            <a:r>
              <a:rPr lang="en-GB" sz="2300" dirty="0">
                <a:latin typeface="Century Gothic" panose="020B0502020202020204" pitchFamily="34" charset="0"/>
              </a:rPr>
              <a:t>C. Bits of liquid or gas moving around to make the concentration the same everywhere</a:t>
            </a:r>
          </a:p>
          <a:p>
            <a:endParaRPr lang="en-GB" sz="2400" dirty="0">
              <a:latin typeface="Century Gothic" panose="020B0502020202020204" pitchFamily="34" charset="0"/>
            </a:endParaRPr>
          </a:p>
          <a:p>
            <a:r>
              <a:rPr lang="en-GB" sz="2400" dirty="0">
                <a:latin typeface="Century Gothic" panose="020B0502020202020204" pitchFamily="34" charset="0"/>
              </a:rPr>
              <a:t>2. Which of these changes would not increase the rate of diffusion?</a:t>
            </a:r>
          </a:p>
          <a:p>
            <a:pPr marL="457200" indent="-457200">
              <a:buFont typeface="Wingdings" pitchFamily="2" charset="2"/>
              <a:buChar char="q"/>
            </a:pPr>
            <a:r>
              <a:rPr lang="en-GB" sz="2400" dirty="0">
                <a:latin typeface="Century Gothic" panose="020B0502020202020204" pitchFamily="34" charset="0"/>
              </a:rPr>
              <a:t>A. Increasing temperature</a:t>
            </a:r>
          </a:p>
          <a:p>
            <a:pPr marL="457200" indent="-457200">
              <a:buFont typeface="Wingdings" pitchFamily="2" charset="2"/>
              <a:buChar char="q"/>
            </a:pPr>
            <a:r>
              <a:rPr lang="en-GB" sz="2400" dirty="0">
                <a:latin typeface="Century Gothic" panose="020B0502020202020204" pitchFamily="34" charset="0"/>
              </a:rPr>
              <a:t>B. Increasing surface area</a:t>
            </a:r>
          </a:p>
          <a:p>
            <a:pPr marL="457200" indent="-457200">
              <a:buFont typeface="Wingdings" pitchFamily="2" charset="2"/>
              <a:buChar char="q"/>
            </a:pPr>
            <a:r>
              <a:rPr lang="en-GB" sz="2400" dirty="0">
                <a:latin typeface="Century Gothic" panose="020B0502020202020204" pitchFamily="34" charset="0"/>
              </a:rPr>
              <a:t>C. Decreasing concentration gradient </a:t>
            </a:r>
          </a:p>
          <a:p>
            <a:endParaRPr lang="en-GB" sz="2400" dirty="0">
              <a:latin typeface="Century Gothic" panose="020B0502020202020204" pitchFamily="34" charset="0"/>
            </a:endParaRPr>
          </a:p>
          <a:p>
            <a:r>
              <a:rPr lang="en-GB" sz="2400" dirty="0">
                <a:latin typeface="Century Gothic" panose="020B0502020202020204" pitchFamily="34" charset="0"/>
              </a:rPr>
              <a:t>3. Which of these correctly states a stage in the process of gas exchange?</a:t>
            </a:r>
          </a:p>
          <a:p>
            <a:pPr marL="457200" indent="-457200">
              <a:buFont typeface="Wingdings" pitchFamily="2" charset="2"/>
              <a:buChar char="q"/>
            </a:pPr>
            <a:r>
              <a:rPr lang="en-GB" sz="2400" dirty="0">
                <a:latin typeface="Century Gothic" panose="020B0502020202020204" pitchFamily="34" charset="0"/>
              </a:rPr>
              <a:t>A. Oxygen diffuses from the alveoli into the bloodstream.</a:t>
            </a:r>
          </a:p>
          <a:p>
            <a:pPr marL="457200" indent="-457200">
              <a:buFont typeface="Wingdings" pitchFamily="2" charset="2"/>
              <a:buChar char="q"/>
            </a:pPr>
            <a:r>
              <a:rPr lang="en-GB" sz="2400" dirty="0">
                <a:latin typeface="Century Gothic" panose="020B0502020202020204" pitchFamily="34" charset="0"/>
              </a:rPr>
              <a:t>B. Carbon dioxide diffuses from the alveoli into the bloodstream.</a:t>
            </a:r>
          </a:p>
          <a:p>
            <a:pPr marL="457200" indent="-457200">
              <a:buFont typeface="Wingdings" pitchFamily="2" charset="2"/>
              <a:buChar char="q"/>
            </a:pPr>
            <a:r>
              <a:rPr lang="en-GB" sz="2400" dirty="0">
                <a:latin typeface="Century Gothic" panose="020B0502020202020204" pitchFamily="34" charset="0"/>
              </a:rPr>
              <a:t>C. Urea diffuses from the bloodstream into cells.  </a:t>
            </a:r>
          </a:p>
          <a:p>
            <a:endParaRPr lang="en-GB" sz="2400" dirty="0">
              <a:latin typeface="Century Gothic" panose="020B0502020202020204" pitchFamily="34" charset="0"/>
            </a:endParaRP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a:xfrm>
            <a:off x="452744" y="-124554"/>
            <a:ext cx="10620000" cy="720000"/>
          </a:xfrm>
        </p:spPr>
        <p:txBody>
          <a:bodyPr>
            <a:normAutofit/>
          </a:bodyPr>
          <a:lstStyle/>
          <a:p>
            <a:r>
              <a:rPr lang="en-GB">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336934" y="835234"/>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354943" y="441236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a:off x="353263" y="5491335"/>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2682441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B3.1.7</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999" y="767865"/>
            <a:ext cx="11014691" cy="5170646"/>
          </a:xfrm>
          <a:prstGeom prst="rect">
            <a:avLst/>
          </a:prstGeom>
          <a:noFill/>
        </p:spPr>
        <p:txBody>
          <a:bodyPr wrap="square" lIns="0" tIns="0" rIns="0" bIns="0" rtlCol="0">
            <a:spAutoFit/>
          </a:bodyPr>
          <a:lstStyle/>
          <a:p>
            <a:r>
              <a:rPr lang="en-GB" sz="2400" b="1">
                <a:latin typeface="Century Gothic" panose="020B0502020202020204" pitchFamily="34" charset="0"/>
              </a:rPr>
              <a:t>Answer the questions below:</a:t>
            </a:r>
          </a:p>
          <a:p>
            <a:pPr marL="457200" indent="-457200">
              <a:buAutoNum type="arabicPeriod"/>
            </a:pPr>
            <a:r>
              <a:rPr lang="en-GB" sz="2400">
                <a:latin typeface="Century Gothic" panose="020B0502020202020204" pitchFamily="34" charset="0"/>
              </a:rPr>
              <a:t>Describe the process of gas exchange in the lungs.</a:t>
            </a:r>
          </a:p>
          <a:p>
            <a:pPr marL="457200" indent="-457200">
              <a:buAutoNum type="arabicPeriod"/>
            </a:pPr>
            <a:endParaRPr lang="en-GB" sz="2400">
              <a:latin typeface="Century Gothic" panose="020B0502020202020204" pitchFamily="34" charset="0"/>
            </a:endParaRPr>
          </a:p>
          <a:p>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Describe the movement of particles in liquids and gases.</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Explain why a stain is added to a specimen on a microscope slide.</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Calculate the volume of this cube (side 2 cm).</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Calculate the surface area of the same cube.</a:t>
            </a:r>
          </a:p>
        </p:txBody>
      </p:sp>
      <p:sp>
        <p:nvSpPr>
          <p:cNvPr id="9" name="TextBox 8"/>
          <p:cNvSpPr txBox="1"/>
          <p:nvPr/>
        </p:nvSpPr>
        <p:spPr>
          <a:xfrm>
            <a:off x="989999" y="1463554"/>
            <a:ext cx="8409495"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Oxygen enters the lungs and diffuses into the alveoli. Carbon dioxide diffuses out of the alveoli.</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a:latin typeface="Century Gothic" panose="020B0502020202020204" pitchFamily="34" charset="0"/>
              </a:rPr>
              <a:t>Diffusion</a:t>
            </a:r>
          </a:p>
        </p:txBody>
      </p:sp>
      <p:sp>
        <p:nvSpPr>
          <p:cNvPr id="10" name="TextBox 9"/>
          <p:cNvSpPr txBox="1"/>
          <p:nvPr/>
        </p:nvSpPr>
        <p:spPr>
          <a:xfrm>
            <a:off x="989999" y="2576731"/>
            <a:ext cx="10466895"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Particles in a liquid can move past each other whereas particles in a gas can move freely. Particles in both move randomly in all directions.</a:t>
            </a:r>
          </a:p>
        </p:txBody>
      </p:sp>
      <p:sp>
        <p:nvSpPr>
          <p:cNvPr id="8" name="TextBox 7">
            <a:extLst>
              <a:ext uri="{FF2B5EF4-FFF2-40B4-BE49-F238E27FC236}">
                <a16:creationId xmlns:a16="http://schemas.microsoft.com/office/drawing/2014/main" id="{5156D7DA-519C-2043-A6BC-E38E546626A2}"/>
              </a:ext>
            </a:extLst>
          </p:cNvPr>
          <p:cNvSpPr txBox="1"/>
          <p:nvPr/>
        </p:nvSpPr>
        <p:spPr>
          <a:xfrm>
            <a:off x="1010999" y="3671362"/>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To allow the structures to be seen more easily.</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pic>
        <p:nvPicPr>
          <p:cNvPr id="13" name="Picture 12">
            <a:extLst>
              <a:ext uri="{FF2B5EF4-FFF2-40B4-BE49-F238E27FC236}">
                <a16:creationId xmlns:a16="http://schemas.microsoft.com/office/drawing/2014/main" id="{C5074D90-CBE3-6B4D-AF86-1D39B6143828}"/>
              </a:ext>
            </a:extLst>
          </p:cNvPr>
          <p:cNvPicPr>
            <a:picLocks noChangeAspect="1"/>
          </p:cNvPicPr>
          <p:nvPr/>
        </p:nvPicPr>
        <p:blipFill rotWithShape="1">
          <a:blip r:embed="rId4">
            <a:clrChange>
              <a:clrFrom>
                <a:srgbClr val="FFFFFF"/>
              </a:clrFrom>
              <a:clrTo>
                <a:srgbClr val="FFFFFF">
                  <a:alpha val="0"/>
                </a:srgbClr>
              </a:clrTo>
            </a:clrChange>
          </a:blip>
          <a:srcRect l="-440" t="23608" r="76612" b="1377"/>
          <a:stretch/>
        </p:blipFill>
        <p:spPr>
          <a:xfrm>
            <a:off x="8347938" y="3810862"/>
            <a:ext cx="1797429" cy="2181406"/>
          </a:xfrm>
          <a:prstGeom prst="rect">
            <a:avLst/>
          </a:prstGeom>
        </p:spPr>
      </p:pic>
      <p:sp>
        <p:nvSpPr>
          <p:cNvPr id="2" name="Rectangle 1">
            <a:extLst>
              <a:ext uri="{FF2B5EF4-FFF2-40B4-BE49-F238E27FC236}">
                <a16:creationId xmlns:a16="http://schemas.microsoft.com/office/drawing/2014/main" id="{7D7307BB-59C6-4444-B008-A0FBD007656D}"/>
              </a:ext>
            </a:extLst>
          </p:cNvPr>
          <p:cNvSpPr/>
          <p:nvPr/>
        </p:nvSpPr>
        <p:spPr>
          <a:xfrm>
            <a:off x="963105" y="5842337"/>
            <a:ext cx="8933930" cy="1015663"/>
          </a:xfrm>
          <a:prstGeom prst="rect">
            <a:avLst/>
          </a:prstGeom>
        </p:spPr>
        <p:txBody>
          <a:bodyPr wrap="square">
            <a:spAutoFit/>
          </a:bodyPr>
          <a:lstStyle/>
          <a:p>
            <a:r>
              <a:rPr lang="en-GB" sz="2000" b="1">
                <a:solidFill>
                  <a:schemeClr val="accent1"/>
                </a:solidFill>
                <a:latin typeface="Century Gothic" panose="020B0502020202020204" pitchFamily="34" charset="0"/>
                <a:sym typeface="Wingdings" pitchFamily="2" charset="2"/>
              </a:rPr>
              <a:t>Surface area = length x width x number of faces</a:t>
            </a:r>
          </a:p>
          <a:p>
            <a:r>
              <a:rPr lang="en-GB" sz="2000" b="1">
                <a:solidFill>
                  <a:schemeClr val="accent1"/>
                </a:solidFill>
                <a:latin typeface="Century Gothic" panose="020B0502020202020204" pitchFamily="34" charset="0"/>
                <a:sym typeface="Wingdings" pitchFamily="2" charset="2"/>
              </a:rPr>
              <a:t>                        = 2 cm x 2 cm x 6  </a:t>
            </a:r>
          </a:p>
          <a:p>
            <a:r>
              <a:rPr lang="en-GB" sz="2000" b="1">
                <a:solidFill>
                  <a:schemeClr val="accent1"/>
                </a:solidFill>
                <a:latin typeface="Century Gothic" panose="020B0502020202020204" pitchFamily="34" charset="0"/>
                <a:sym typeface="Wingdings" pitchFamily="2" charset="2"/>
              </a:rPr>
              <a:t>                        = 24 cm</a:t>
            </a:r>
            <a:r>
              <a:rPr lang="en-GB" sz="2000" b="1" baseline="30000">
                <a:solidFill>
                  <a:schemeClr val="accent1"/>
                </a:solidFill>
                <a:latin typeface="Century Gothic" panose="020B0502020202020204" pitchFamily="34" charset="0"/>
                <a:sym typeface="Wingdings" pitchFamily="2" charset="2"/>
              </a:rPr>
              <a:t>2</a:t>
            </a:r>
          </a:p>
        </p:txBody>
      </p:sp>
      <p:sp>
        <p:nvSpPr>
          <p:cNvPr id="5" name="Rectangle 4">
            <a:extLst>
              <a:ext uri="{FF2B5EF4-FFF2-40B4-BE49-F238E27FC236}">
                <a16:creationId xmlns:a16="http://schemas.microsoft.com/office/drawing/2014/main" id="{3B511DFD-4750-ED48-BC12-1679097D94DB}"/>
              </a:ext>
            </a:extLst>
          </p:cNvPr>
          <p:cNvSpPr/>
          <p:nvPr/>
        </p:nvSpPr>
        <p:spPr>
          <a:xfrm>
            <a:off x="963105" y="4415016"/>
            <a:ext cx="6096000" cy="1015663"/>
          </a:xfrm>
          <a:prstGeom prst="rect">
            <a:avLst/>
          </a:prstGeom>
        </p:spPr>
        <p:txBody>
          <a:bodyPr>
            <a:spAutoFit/>
          </a:bodyPr>
          <a:lstStyle/>
          <a:p>
            <a:r>
              <a:rPr lang="en-GB" sz="2000" b="1">
                <a:solidFill>
                  <a:schemeClr val="accent1"/>
                </a:solidFill>
                <a:latin typeface="Century Gothic" panose="020B0502020202020204" pitchFamily="34" charset="0"/>
                <a:sym typeface="Wingdings" pitchFamily="2" charset="2"/>
              </a:rPr>
              <a:t>Volume = length x width x height</a:t>
            </a:r>
          </a:p>
          <a:p>
            <a:r>
              <a:rPr lang="en-GB" sz="2000" b="1">
                <a:solidFill>
                  <a:schemeClr val="accent1"/>
                </a:solidFill>
                <a:latin typeface="Century Gothic" panose="020B0502020202020204" pitchFamily="34" charset="0"/>
                <a:sym typeface="Wingdings" pitchFamily="2" charset="2"/>
              </a:rPr>
              <a:t>               = 2 cm x 2 cm x 2 cm</a:t>
            </a:r>
          </a:p>
          <a:p>
            <a:r>
              <a:rPr lang="en-GB" sz="2000" b="1">
                <a:solidFill>
                  <a:schemeClr val="accent1"/>
                </a:solidFill>
                <a:latin typeface="Century Gothic" panose="020B0502020202020204" pitchFamily="34" charset="0"/>
                <a:sym typeface="Wingdings" pitchFamily="2" charset="2"/>
              </a:rPr>
              <a:t>               = 8 cm</a:t>
            </a:r>
            <a:r>
              <a:rPr lang="en-GB" sz="2000" b="1" baseline="30000">
                <a:solidFill>
                  <a:schemeClr val="accent1"/>
                </a:solidFill>
                <a:latin typeface="Century Gothic" panose="020B0502020202020204" pitchFamily="34" charset="0"/>
                <a:sym typeface="Wingdings" pitchFamily="2" charset="2"/>
              </a:rPr>
              <a:t>3</a:t>
            </a:r>
            <a:r>
              <a:rPr lang="en-GB" sz="2000" b="1">
                <a:solidFill>
                  <a:schemeClr val="accent1"/>
                </a:solidFill>
                <a:latin typeface="Century Gothic" panose="020B0502020202020204" pitchFamily="34" charset="0"/>
                <a:sym typeface="Wingdings" pitchFamily="2" charset="2"/>
              </a:rPr>
              <a:t> </a:t>
            </a:r>
            <a:endParaRPr lang="en-GB" sz="2000" b="1" baseline="3000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2"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a:latin typeface="Century Gothic" panose="020B0502020202020204" pitchFamily="34" charset="0"/>
              </a:rPr>
              <a:t>B3.1.7</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a:latin typeface="Century Gothic" panose="020B0502020202020204" pitchFamily="34" charset="0"/>
              </a:rPr>
              <a:t>Diffusion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21/10/2024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a:latin typeface="Century Gothic" panose="020B0502020202020204" pitchFamily="34" charset="0"/>
              </a:rPr>
              <a:t>B3.1.1 Prior Knowledge Review</a:t>
            </a:r>
          </a:p>
          <a:p>
            <a:r>
              <a:rPr lang="en-US">
                <a:latin typeface="Century Gothic" panose="020B0502020202020204" pitchFamily="34" charset="0"/>
              </a:rPr>
              <a:t>B3.1.2 Eukaryotic and Prokaryotic Cells</a:t>
            </a:r>
          </a:p>
          <a:p>
            <a:r>
              <a:rPr lang="en-US">
                <a:latin typeface="Century Gothic" panose="020B0502020202020204" pitchFamily="34" charset="0"/>
              </a:rPr>
              <a:t>B3.1.3 Aseptic Technique</a:t>
            </a:r>
          </a:p>
          <a:p>
            <a:r>
              <a:rPr lang="en-US">
                <a:latin typeface="Century Gothic" panose="020B0502020202020204" pitchFamily="34" charset="0"/>
              </a:rPr>
              <a:t>B3.1.4 Growth of Bacteria</a:t>
            </a:r>
          </a:p>
          <a:p>
            <a:r>
              <a:rPr lang="en-US">
                <a:latin typeface="Century Gothic" panose="020B0502020202020204" pitchFamily="34" charset="0"/>
              </a:rPr>
              <a:t>B3.1.5 Microscopes</a:t>
            </a:r>
          </a:p>
          <a:p>
            <a:r>
              <a:rPr lang="en-US">
                <a:latin typeface="Century Gothic" panose="020B0502020202020204" pitchFamily="34" charset="0"/>
              </a:rPr>
              <a:t>B3.1.6 Observing Cells</a:t>
            </a:r>
          </a:p>
          <a:p>
            <a:pPr marL="285750" indent="-285750">
              <a:buFont typeface="Wingdings" pitchFamily="2" charset="2"/>
              <a:buChar char="Ø"/>
            </a:pPr>
            <a:r>
              <a:rPr lang="en-US" sz="2000" b="1">
                <a:latin typeface="Century Gothic" panose="020B0502020202020204" pitchFamily="34" charset="0"/>
              </a:rPr>
              <a:t>B3.1.7 Diffusion</a:t>
            </a:r>
          </a:p>
          <a:p>
            <a:endParaRPr lang="en-US">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0372" y="4603093"/>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5105316" y="4526652"/>
            <a:ext cx="5116229" cy="2308324"/>
          </a:xfrm>
          <a:prstGeom prst="rect">
            <a:avLst/>
          </a:prstGeom>
          <a:noFill/>
        </p:spPr>
        <p:txBody>
          <a:bodyPr wrap="square" rtlCol="0">
            <a:spAutoFit/>
          </a:bodyPr>
          <a:lstStyle/>
          <a:p>
            <a:r>
              <a:rPr lang="en-US">
                <a:latin typeface="Century Gothic" panose="020B0502020202020204" pitchFamily="34" charset="0"/>
              </a:rPr>
              <a:t>B3.1.8 Diffusion in Living Things</a:t>
            </a:r>
          </a:p>
          <a:p>
            <a:r>
              <a:rPr lang="en-US">
                <a:latin typeface="Century Gothic" panose="020B0502020202020204" pitchFamily="34" charset="0"/>
              </a:rPr>
              <a:t>B3.1.9 Osmosis</a:t>
            </a:r>
          </a:p>
          <a:p>
            <a:r>
              <a:rPr lang="en-US">
                <a:latin typeface="Century Gothic" panose="020B0502020202020204" pitchFamily="34" charset="0"/>
              </a:rPr>
              <a:t>B3.1.10 Osmosis Investigation</a:t>
            </a:r>
          </a:p>
          <a:p>
            <a:r>
              <a:rPr lang="en-US">
                <a:latin typeface="Century Gothic" panose="020B0502020202020204" pitchFamily="34" charset="0"/>
              </a:rPr>
              <a:t>B3.1.11 Active Transport</a:t>
            </a:r>
          </a:p>
          <a:p>
            <a:r>
              <a:rPr lang="en-US">
                <a:latin typeface="Century Gothic" panose="020B0502020202020204" pitchFamily="34" charset="0"/>
              </a:rPr>
              <a:t>B3.1.12 Cell Division</a:t>
            </a:r>
          </a:p>
          <a:p>
            <a:r>
              <a:rPr lang="en-US">
                <a:latin typeface="Century Gothic" panose="020B0502020202020204" pitchFamily="34" charset="0"/>
              </a:rPr>
              <a:t>B3.1.13 Cancer</a:t>
            </a:r>
          </a:p>
          <a:p>
            <a:r>
              <a:rPr lang="en-US">
                <a:latin typeface="Century Gothic" panose="020B0502020202020204" pitchFamily="34" charset="0"/>
              </a:rPr>
              <a:t>B3.1.14 Stem Cells</a:t>
            </a:r>
          </a:p>
          <a:p>
            <a:endParaRPr lang="en-US">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49245" y="710376"/>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latin typeface="Century Gothic" panose="020B0502020202020204" pitchFamily="34" charset="0"/>
              </a:rPr>
              <a:t>Define diffusion</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Describe what is meant by concentration gradient</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Explain why surface area to volume ratio decreases with size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permeable</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54064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surface area to volume ratio</a:t>
            </a:r>
          </a:p>
        </p:txBody>
      </p:sp>
      <p:sp>
        <p:nvSpPr>
          <p:cNvPr id="13" name="Rectangle 12">
            <a:extLst>
              <a:ext uri="{FF2B5EF4-FFF2-40B4-BE49-F238E27FC236}">
                <a16:creationId xmlns:a16="http://schemas.microsoft.com/office/drawing/2014/main" id="{3E876D59-91E6-364D-B1C6-8965DED5E5DB}"/>
              </a:ext>
            </a:extLst>
          </p:cNvPr>
          <p:cNvSpPr/>
          <p:nvPr/>
        </p:nvSpPr>
        <p:spPr>
          <a:xfrm>
            <a:off x="7557246" y="4891802"/>
            <a:ext cx="206859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gradient</a:t>
            </a:r>
          </a:p>
        </p:txBody>
      </p:sp>
      <p:sp>
        <p:nvSpPr>
          <p:cNvPr id="14" name="Rectangle 13">
            <a:extLst>
              <a:ext uri="{FF2B5EF4-FFF2-40B4-BE49-F238E27FC236}">
                <a16:creationId xmlns:a16="http://schemas.microsoft.com/office/drawing/2014/main" id="{A2C825F2-5973-4048-9A5C-E0A4E794080E}"/>
              </a:ext>
            </a:extLst>
          </p:cNvPr>
          <p:cNvSpPr/>
          <p:nvPr/>
        </p:nvSpPr>
        <p:spPr>
          <a:xfrm>
            <a:off x="4699044" y="4897279"/>
            <a:ext cx="272030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concentration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56254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diffusion</a:t>
            </a:r>
          </a:p>
        </p:txBody>
      </p:sp>
    </p:spTree>
    <p:extLst>
      <p:ext uri="{BB962C8B-B14F-4D97-AF65-F5344CB8AC3E}">
        <p14:creationId xmlns:p14="http://schemas.microsoft.com/office/powerpoint/2010/main" val="196669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Text, letter&#10;&#10;Description automatically generated">
            <a:extLst>
              <a:ext uri="{FF2B5EF4-FFF2-40B4-BE49-F238E27FC236}">
                <a16:creationId xmlns:a16="http://schemas.microsoft.com/office/drawing/2014/main" id="{85EEB4A5-AA2F-8E41-992C-265CD7EDB9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3836" y="4261757"/>
            <a:ext cx="4277177" cy="239677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78737" y="0"/>
            <a:ext cx="10620000" cy="720000"/>
          </a:xfrm>
        </p:spPr>
        <p:txBody>
          <a:bodyPr>
            <a:normAutofit/>
          </a:bodyPr>
          <a:lstStyle/>
          <a:p>
            <a:r>
              <a:rPr lang="en-GB">
                <a:latin typeface="Century Gothic" panose="020B0502020202020204" pitchFamily="34" charset="0"/>
              </a:rPr>
              <a:t>Diffusion</a:t>
            </a:r>
          </a:p>
        </p:txBody>
      </p:sp>
      <p:sp>
        <p:nvSpPr>
          <p:cNvPr id="21" name="TextBox 20">
            <a:extLst>
              <a:ext uri="{FF2B5EF4-FFF2-40B4-BE49-F238E27FC236}">
                <a16:creationId xmlns:a16="http://schemas.microsoft.com/office/drawing/2014/main" id="{43E3846C-229F-3841-8E97-9C15D333A0D9}"/>
              </a:ext>
            </a:extLst>
          </p:cNvPr>
          <p:cNvSpPr txBox="1"/>
          <p:nvPr/>
        </p:nvSpPr>
        <p:spPr>
          <a:xfrm>
            <a:off x="155952" y="3461027"/>
            <a:ext cx="11274048" cy="4062651"/>
          </a:xfrm>
          <a:prstGeom prst="rect">
            <a:avLst/>
          </a:prstGeom>
          <a:noFill/>
        </p:spPr>
        <p:txBody>
          <a:bodyPr wrap="square" lIns="0" tIns="0" rIns="0" bIns="0" rtlCol="0">
            <a:spAutoFit/>
          </a:bodyPr>
          <a:lstStyle/>
          <a:p>
            <a:endParaRPr lang="en-GB" sz="2400">
              <a:latin typeface="Century Gothic" panose="020B0502020202020204" pitchFamily="34" charset="0"/>
            </a:endParaRPr>
          </a:p>
          <a:p>
            <a:r>
              <a:rPr lang="en-GB" sz="2400">
                <a:latin typeface="Century Gothic" panose="020B0502020202020204" pitchFamily="34" charset="0"/>
              </a:rPr>
              <a:t>Diffusion can occur through a </a:t>
            </a:r>
            <a:r>
              <a:rPr lang="en-GB" sz="2400" b="1">
                <a:latin typeface="Century Gothic" panose="020B0502020202020204" pitchFamily="34" charset="0"/>
              </a:rPr>
              <a:t>selectively permeable membrane</a:t>
            </a:r>
            <a:r>
              <a:rPr lang="en-GB" sz="2400">
                <a:latin typeface="Century Gothic" panose="020B0502020202020204" pitchFamily="34" charset="0"/>
              </a:rPr>
              <a:t>, such as a cell membrane</a:t>
            </a:r>
          </a:p>
          <a:p>
            <a:endParaRPr lang="en-GB" sz="2400">
              <a:latin typeface="Century Gothic" panose="020B0502020202020204" pitchFamily="34" charset="0"/>
            </a:endParaRPr>
          </a:p>
          <a:p>
            <a:r>
              <a:rPr lang="en-GB" sz="2400">
                <a:latin typeface="Century Gothic" panose="020B0502020202020204" pitchFamily="34" charset="0"/>
              </a:rPr>
              <a:t>During gas exchange, oxygen and carbon dioxide diffuse between the alveoli and the blood</a:t>
            </a:r>
          </a:p>
          <a:p>
            <a:endParaRPr lang="en-GB" sz="2400">
              <a:latin typeface="Century Gothic" panose="020B0502020202020204" pitchFamily="34" charset="0"/>
            </a:endParaRPr>
          </a:p>
          <a:p>
            <a:r>
              <a:rPr lang="en-GB" sz="2400">
                <a:latin typeface="Century Gothic" panose="020B0502020202020204" pitchFamily="34" charset="0"/>
              </a:rPr>
              <a:t>Urea (a waste product made by cells) diffuses from the cells into the blood so it can then travel to the kidneys and excreted from the body. </a:t>
            </a:r>
          </a:p>
          <a:p>
            <a:endParaRPr lang="en-GB" sz="2400">
              <a:latin typeface="Century Gothic" panose="020B0502020202020204" pitchFamily="34" charset="0"/>
            </a:endParaRPr>
          </a:p>
          <a:p>
            <a:endParaRPr lang="en-GB" sz="2400">
              <a:latin typeface="Century Gothic" panose="020B0502020202020204" pitchFamily="34" charset="0"/>
            </a:endParaRPr>
          </a:p>
        </p:txBody>
      </p:sp>
      <p:pic>
        <p:nvPicPr>
          <p:cNvPr id="7" name="Picture 6">
            <a:extLst>
              <a:ext uri="{FF2B5EF4-FFF2-40B4-BE49-F238E27FC236}">
                <a16:creationId xmlns:a16="http://schemas.microsoft.com/office/drawing/2014/main" id="{59046150-4D4D-4A4D-954F-AE92FEF554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95891" y="235884"/>
            <a:ext cx="3508218" cy="2119548"/>
          </a:xfrm>
          <a:prstGeom prst="rect">
            <a:avLst/>
          </a:prstGeom>
        </p:spPr>
      </p:pic>
      <p:sp>
        <p:nvSpPr>
          <p:cNvPr id="5" name="TextBox 4">
            <a:extLst>
              <a:ext uri="{FF2B5EF4-FFF2-40B4-BE49-F238E27FC236}">
                <a16:creationId xmlns:a16="http://schemas.microsoft.com/office/drawing/2014/main" id="{5F55C0C4-2CB2-44E8-98A2-1EDA7E9DB481}"/>
              </a:ext>
            </a:extLst>
          </p:cNvPr>
          <p:cNvSpPr txBox="1"/>
          <p:nvPr/>
        </p:nvSpPr>
        <p:spPr>
          <a:xfrm>
            <a:off x="155952" y="2492731"/>
            <a:ext cx="11004048" cy="830997"/>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Diffusion is the </a:t>
            </a:r>
            <a:r>
              <a:rPr lang="en-GB" sz="2400" b="1" dirty="0">
                <a:latin typeface="Century Gothic" panose="020B0502020202020204" pitchFamily="34" charset="0"/>
              </a:rPr>
              <a:t>spreading out of particles</a:t>
            </a:r>
            <a:r>
              <a:rPr lang="en-GB" sz="2400" dirty="0">
                <a:latin typeface="Century Gothic" panose="020B0502020202020204" pitchFamily="34" charset="0"/>
              </a:rPr>
              <a:t>, of liquid or gas, resulting in </a:t>
            </a:r>
            <a:r>
              <a:rPr lang="en-GB" sz="2400" b="1" dirty="0">
                <a:latin typeface="Century Gothic" panose="020B0502020202020204" pitchFamily="34" charset="0"/>
              </a:rPr>
              <a:t>net movement </a:t>
            </a:r>
            <a:r>
              <a:rPr lang="en-GB" sz="2400" dirty="0">
                <a:latin typeface="Century Gothic" panose="020B0502020202020204" pitchFamily="34" charset="0"/>
              </a:rPr>
              <a:t>from an area of </a:t>
            </a:r>
            <a:r>
              <a:rPr lang="en-GB" sz="2400" b="1" dirty="0">
                <a:latin typeface="Century Gothic" panose="020B0502020202020204" pitchFamily="34" charset="0"/>
              </a:rPr>
              <a:t>high</a:t>
            </a:r>
            <a:r>
              <a:rPr lang="en-GB" sz="2400" b="1" u="sng" dirty="0">
                <a:latin typeface="Century Gothic" panose="020B0502020202020204" pitchFamily="34" charset="0"/>
              </a:rPr>
              <a:t>er</a:t>
            </a:r>
            <a:r>
              <a:rPr lang="en-GB" sz="2400" b="1" dirty="0">
                <a:latin typeface="Century Gothic" panose="020B0502020202020204" pitchFamily="34" charset="0"/>
              </a:rPr>
              <a:t> concentration </a:t>
            </a:r>
            <a:r>
              <a:rPr lang="en-GB" sz="2400" dirty="0">
                <a:latin typeface="Century Gothic" panose="020B0502020202020204" pitchFamily="34" charset="0"/>
              </a:rPr>
              <a:t>to </a:t>
            </a:r>
            <a:r>
              <a:rPr lang="en-GB" sz="2400" b="1" dirty="0">
                <a:latin typeface="Century Gothic" panose="020B0502020202020204" pitchFamily="34" charset="0"/>
              </a:rPr>
              <a:t>low</a:t>
            </a:r>
            <a:r>
              <a:rPr lang="en-GB" sz="2400" b="1" u="sng" dirty="0">
                <a:latin typeface="Century Gothic" panose="020B0502020202020204" pitchFamily="34" charset="0"/>
              </a:rPr>
              <a:t>er</a:t>
            </a:r>
            <a:r>
              <a:rPr lang="en-GB" sz="2400" b="1" dirty="0">
                <a:latin typeface="Century Gothic" panose="020B0502020202020204" pitchFamily="34" charset="0"/>
              </a:rPr>
              <a:t> concentration</a:t>
            </a:r>
          </a:p>
        </p:txBody>
      </p:sp>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5" end="5"/>
                                            </p:txEl>
                                          </p:spTgt>
                                        </p:tgtEl>
                                        <p:attrNameLst>
                                          <p:attrName>style.visibility</p:attrName>
                                        </p:attrNameLst>
                                      </p:cBhvr>
                                      <p:to>
                                        <p:strVal val="visible"/>
                                      </p:to>
                                    </p:set>
                                    <p:animEffect transition="in" filter="fade">
                                      <p:cBhvr>
                                        <p:cTn id="12"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Diffusion</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40000" y="1029431"/>
            <a:ext cx="9783645" cy="3693319"/>
          </a:xfrm>
          <a:prstGeom prst="rect">
            <a:avLst/>
          </a:prstGeom>
          <a:noFill/>
        </p:spPr>
        <p:txBody>
          <a:bodyPr wrap="square" lIns="0" tIns="0" rIns="0" bIns="0" rtlCol="0">
            <a:spAutoFit/>
          </a:bodyPr>
          <a:lstStyle/>
          <a:p>
            <a:r>
              <a:rPr lang="en-GB" sz="2400">
                <a:latin typeface="Century Gothic" panose="020B0502020202020204" pitchFamily="34" charset="0"/>
              </a:rPr>
              <a:t>The </a:t>
            </a:r>
            <a:r>
              <a:rPr lang="en-GB" sz="2400" b="1">
                <a:latin typeface="Century Gothic" panose="020B0502020202020204" pitchFamily="34" charset="0"/>
              </a:rPr>
              <a:t>rate of diffusion </a:t>
            </a:r>
            <a:r>
              <a:rPr lang="en-GB" sz="2400">
                <a:latin typeface="Century Gothic" panose="020B0502020202020204" pitchFamily="34" charset="0"/>
              </a:rPr>
              <a:t>can be increased by:</a:t>
            </a:r>
          </a:p>
          <a:p>
            <a:endParaRPr lang="en-GB" sz="2400">
              <a:latin typeface="Century Gothic" panose="020B0502020202020204" pitchFamily="34" charset="0"/>
            </a:endParaRPr>
          </a:p>
          <a:p>
            <a:pPr marL="800100" lvl="1" indent="-342900">
              <a:buFont typeface="Arial" panose="020B0604020202020204" pitchFamily="34" charset="0"/>
              <a:buChar char="•"/>
            </a:pPr>
            <a:r>
              <a:rPr lang="en-GB" sz="2400">
                <a:latin typeface="Century Gothic" panose="020B0502020202020204" pitchFamily="34" charset="0"/>
              </a:rPr>
              <a:t>An increase in </a:t>
            </a:r>
            <a:r>
              <a:rPr lang="en-GB" sz="2400" b="1">
                <a:latin typeface="Century Gothic" panose="020B0502020202020204" pitchFamily="34" charset="0"/>
              </a:rPr>
              <a:t>temperature</a:t>
            </a:r>
          </a:p>
          <a:p>
            <a:pPr marL="800100" lvl="1" indent="-342900">
              <a:buFont typeface="Arial" panose="020B0604020202020204" pitchFamily="34" charset="0"/>
              <a:buChar char="•"/>
            </a:pPr>
            <a:endParaRPr lang="en-GB" sz="2400" b="1">
              <a:latin typeface="Century Gothic" panose="020B0502020202020204" pitchFamily="34" charset="0"/>
            </a:endParaRPr>
          </a:p>
          <a:p>
            <a:pPr marL="800100" lvl="1" indent="-342900">
              <a:buFont typeface="Arial" panose="020B0604020202020204" pitchFamily="34" charset="0"/>
              <a:buChar char="•"/>
            </a:pPr>
            <a:r>
              <a:rPr lang="en-GB" sz="2400">
                <a:latin typeface="Century Gothic" panose="020B0502020202020204" pitchFamily="34" charset="0"/>
              </a:rPr>
              <a:t>An increase in the </a:t>
            </a:r>
            <a:r>
              <a:rPr lang="en-GB" sz="2400" b="1">
                <a:latin typeface="Century Gothic" panose="020B0502020202020204" pitchFamily="34" charset="0"/>
              </a:rPr>
              <a:t>concentration gradient</a:t>
            </a:r>
            <a:r>
              <a:rPr lang="en-GB" sz="2400">
                <a:latin typeface="Century Gothic" panose="020B0502020202020204" pitchFamily="34" charset="0"/>
              </a:rPr>
              <a:t> (the difference between the high and low concentration</a:t>
            </a:r>
          </a:p>
          <a:p>
            <a:pPr marL="800100" lvl="1" indent="-342900">
              <a:buFont typeface="Arial" panose="020B0604020202020204" pitchFamily="34" charset="0"/>
              <a:buChar char="•"/>
            </a:pPr>
            <a:endParaRPr lang="en-GB" sz="2400">
              <a:latin typeface="Century Gothic" panose="020B0502020202020204" pitchFamily="34" charset="0"/>
            </a:endParaRPr>
          </a:p>
          <a:p>
            <a:pPr marL="800100" lvl="1" indent="-342900">
              <a:buFont typeface="Arial" panose="020B0604020202020204" pitchFamily="34" charset="0"/>
              <a:buChar char="•"/>
            </a:pPr>
            <a:r>
              <a:rPr lang="en-GB" sz="2400">
                <a:latin typeface="Century Gothic" panose="020B0502020202020204" pitchFamily="34" charset="0"/>
              </a:rPr>
              <a:t>An increase in </a:t>
            </a:r>
            <a:r>
              <a:rPr lang="en-GB" sz="2400" b="1">
                <a:latin typeface="Century Gothic" panose="020B0502020202020204" pitchFamily="34" charset="0"/>
              </a:rPr>
              <a:t>surface area </a:t>
            </a:r>
          </a:p>
          <a:p>
            <a:pPr lvl="1"/>
            <a:endParaRPr lang="en-GB" sz="2400" b="1">
              <a:latin typeface="Century Gothic" panose="020B0502020202020204" pitchFamily="34" charset="0"/>
            </a:endParaRPr>
          </a:p>
          <a:p>
            <a:endParaRPr lang="en-GB" sz="2400">
              <a:latin typeface="Century Gothic" panose="020B0502020202020204" pitchFamily="34" charset="0"/>
            </a:endParaRPr>
          </a:p>
        </p:txBody>
      </p:sp>
    </p:spTree>
    <p:extLst>
      <p:ext uri="{BB962C8B-B14F-4D97-AF65-F5344CB8AC3E}">
        <p14:creationId xmlns:p14="http://schemas.microsoft.com/office/powerpoint/2010/main" val="127169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4" end="4"/>
                                            </p:txEl>
                                          </p:spTgt>
                                        </p:tgtEl>
                                        <p:attrNameLst>
                                          <p:attrName>style.visibility</p:attrName>
                                        </p:attrNameLst>
                                      </p:cBhvr>
                                      <p:to>
                                        <p:strVal val="visible"/>
                                      </p:to>
                                    </p:set>
                                    <p:animEffect transition="in" filter="fade">
                                      <p:cBhvr>
                                        <p:cTn id="12" dur="500"/>
                                        <p:tgtEl>
                                          <p:spTgt spid="21">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6" end="6"/>
                                            </p:txEl>
                                          </p:spTgt>
                                        </p:tgtEl>
                                        <p:attrNameLst>
                                          <p:attrName>style.visibility</p:attrName>
                                        </p:attrNameLst>
                                      </p:cBhvr>
                                      <p:to>
                                        <p:strVal val="visible"/>
                                      </p:to>
                                    </p:set>
                                    <p:animEffect transition="in" filter="fade">
                                      <p:cBhvr>
                                        <p:cTn id="17"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Surface area to volume ratio </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40000" y="1029431"/>
            <a:ext cx="9783645" cy="5416868"/>
          </a:xfrm>
          <a:prstGeom prst="rect">
            <a:avLst/>
          </a:prstGeom>
          <a:noFill/>
        </p:spPr>
        <p:txBody>
          <a:bodyPr wrap="square" lIns="0" tIns="0" rIns="0" bIns="0" rtlCol="0">
            <a:spAutoFit/>
          </a:bodyPr>
          <a:lstStyle/>
          <a:p>
            <a:pPr lvl="1"/>
            <a:endParaRPr lang="en-GB" sz="2400" b="1">
              <a:latin typeface="Century Gothic" panose="020B0502020202020204" pitchFamily="34" charset="0"/>
            </a:endParaRPr>
          </a:p>
          <a:p>
            <a:r>
              <a:rPr lang="en-GB" sz="2400" b="1">
                <a:latin typeface="Century Gothic" panose="020B0502020202020204" pitchFamily="34" charset="0"/>
              </a:rPr>
              <a:t>Surface area to volume ratio </a:t>
            </a:r>
            <a:r>
              <a:rPr lang="en-GB" sz="2400">
                <a:latin typeface="Century Gothic" panose="020B0502020202020204" pitchFamily="34" charset="0"/>
              </a:rPr>
              <a:t>can be calculated by dividing the surface area by the volume of a cell, an organ or organism</a:t>
            </a:r>
          </a:p>
          <a:p>
            <a:endParaRPr lang="en-GB" sz="2400">
              <a:latin typeface="Century Gothic" panose="020B0502020202020204" pitchFamily="34" charset="0"/>
            </a:endParaRPr>
          </a:p>
          <a:p>
            <a:pPr lvl="1"/>
            <a:r>
              <a:rPr lang="en-GB" sz="2400">
                <a:latin typeface="Century Gothic" panose="020B0502020202020204" pitchFamily="34" charset="0"/>
              </a:rPr>
              <a:t>E.g. for this cube we have already calculated surface area to be 24 cm</a:t>
            </a:r>
            <a:r>
              <a:rPr lang="en-GB" sz="2400" baseline="30000">
                <a:latin typeface="Century Gothic" panose="020B0502020202020204" pitchFamily="34" charset="0"/>
              </a:rPr>
              <a:t>2</a:t>
            </a:r>
            <a:r>
              <a:rPr lang="en-GB" sz="2400">
                <a:latin typeface="Century Gothic" panose="020B0502020202020204" pitchFamily="34" charset="0"/>
              </a:rPr>
              <a:t> and volume to be 8 cm</a:t>
            </a:r>
            <a:r>
              <a:rPr lang="en-GB" sz="2400" baseline="30000">
                <a:latin typeface="Century Gothic" panose="020B0502020202020204" pitchFamily="34" charset="0"/>
              </a:rPr>
              <a:t>3</a:t>
            </a:r>
            <a:r>
              <a:rPr lang="en-GB" sz="2400">
                <a:latin typeface="Century Gothic" panose="020B0502020202020204" pitchFamily="34" charset="0"/>
              </a:rPr>
              <a:t>.</a:t>
            </a:r>
          </a:p>
          <a:p>
            <a:pPr lvl="1"/>
            <a:endParaRPr lang="en-GB" sz="2400">
              <a:latin typeface="Century Gothic" panose="020B0502020202020204" pitchFamily="34" charset="0"/>
            </a:endParaRPr>
          </a:p>
          <a:p>
            <a:pPr lvl="1"/>
            <a:r>
              <a:rPr lang="en-GB" sz="2400">
                <a:latin typeface="Century Gothic" panose="020B0502020202020204" pitchFamily="34" charset="0"/>
              </a:rPr>
              <a:t>Ratio = </a:t>
            </a:r>
            <a:r>
              <a:rPr lang="en-GB" sz="2400" u="sng">
                <a:latin typeface="Century Gothic" panose="020B0502020202020204" pitchFamily="34" charset="0"/>
              </a:rPr>
              <a:t>Surface area</a:t>
            </a:r>
          </a:p>
          <a:p>
            <a:pPr lvl="1"/>
            <a:r>
              <a:rPr lang="en-GB" sz="2400">
                <a:latin typeface="Century Gothic" panose="020B0502020202020204" pitchFamily="34" charset="0"/>
              </a:rPr>
              <a:t>                 Volume </a:t>
            </a:r>
          </a:p>
          <a:p>
            <a:pPr lvl="1"/>
            <a:endParaRPr lang="en-GB" sz="2400">
              <a:latin typeface="Century Gothic" panose="020B0502020202020204" pitchFamily="34" charset="0"/>
            </a:endParaRPr>
          </a:p>
          <a:p>
            <a:pPr lvl="1"/>
            <a:r>
              <a:rPr lang="en-GB" sz="2400">
                <a:latin typeface="Century Gothic" panose="020B0502020202020204" pitchFamily="34" charset="0"/>
              </a:rPr>
              <a:t>              = </a:t>
            </a:r>
            <a:r>
              <a:rPr lang="en-GB" sz="2400" u="sng">
                <a:latin typeface="Century Gothic" panose="020B0502020202020204" pitchFamily="34" charset="0"/>
              </a:rPr>
              <a:t>24 cm</a:t>
            </a:r>
            <a:r>
              <a:rPr lang="en-GB" sz="2400" u="sng" baseline="30000">
                <a:latin typeface="Century Gothic" panose="020B0502020202020204" pitchFamily="34" charset="0"/>
              </a:rPr>
              <a:t>2</a:t>
            </a:r>
          </a:p>
          <a:p>
            <a:pPr lvl="1"/>
            <a:r>
              <a:rPr lang="en-GB" sz="2400">
                <a:latin typeface="Century Gothic" panose="020B0502020202020204" pitchFamily="34" charset="0"/>
              </a:rPr>
              <a:t>                  8 cm</a:t>
            </a:r>
            <a:r>
              <a:rPr lang="en-GB" sz="2400" baseline="30000">
                <a:latin typeface="Century Gothic" panose="020B0502020202020204" pitchFamily="34" charset="0"/>
              </a:rPr>
              <a:t>3</a:t>
            </a:r>
          </a:p>
          <a:p>
            <a:pPr lvl="1"/>
            <a:endParaRPr lang="en-GB" sz="2400" baseline="30000">
              <a:latin typeface="Century Gothic" panose="020B0502020202020204" pitchFamily="34" charset="0"/>
            </a:endParaRPr>
          </a:p>
          <a:p>
            <a:pPr lvl="1"/>
            <a:r>
              <a:rPr lang="en-GB" sz="2400">
                <a:latin typeface="Century Gothic" panose="020B0502020202020204" pitchFamily="34" charset="0"/>
              </a:rPr>
              <a:t>              = 3</a:t>
            </a:r>
            <a:endParaRPr lang="en-GB" sz="2400" b="1">
              <a:latin typeface="Century Gothic" panose="020B0502020202020204" pitchFamily="34" charset="0"/>
            </a:endParaRPr>
          </a:p>
          <a:p>
            <a:endParaRPr lang="en-GB" sz="2400">
              <a:latin typeface="Century Gothic" panose="020B0502020202020204" pitchFamily="34" charset="0"/>
            </a:endParaRPr>
          </a:p>
        </p:txBody>
      </p:sp>
      <p:pic>
        <p:nvPicPr>
          <p:cNvPr id="8" name="Picture 7">
            <a:extLst>
              <a:ext uri="{FF2B5EF4-FFF2-40B4-BE49-F238E27FC236}">
                <a16:creationId xmlns:a16="http://schemas.microsoft.com/office/drawing/2014/main" id="{436C7464-5F48-4342-B433-1BD75EA6C346}"/>
              </a:ext>
            </a:extLst>
          </p:cNvPr>
          <p:cNvPicPr>
            <a:picLocks noChangeAspect="1"/>
          </p:cNvPicPr>
          <p:nvPr/>
        </p:nvPicPr>
        <p:blipFill rotWithShape="1">
          <a:blip r:embed="rId3">
            <a:clrChange>
              <a:clrFrom>
                <a:srgbClr val="FFFFFF"/>
              </a:clrFrom>
              <a:clrTo>
                <a:srgbClr val="FFFFFF">
                  <a:alpha val="0"/>
                </a:srgbClr>
              </a:clrTo>
            </a:clrChange>
          </a:blip>
          <a:srcRect l="-440" t="23608" r="76612" b="1377"/>
          <a:stretch/>
        </p:blipFill>
        <p:spPr>
          <a:xfrm>
            <a:off x="8163836" y="3115914"/>
            <a:ext cx="1909553" cy="2317482"/>
          </a:xfrm>
          <a:prstGeom prst="rect">
            <a:avLst/>
          </a:prstGeom>
        </p:spPr>
      </p:pic>
    </p:spTree>
    <p:extLst>
      <p:ext uri="{BB962C8B-B14F-4D97-AF65-F5344CB8AC3E}">
        <p14:creationId xmlns:p14="http://schemas.microsoft.com/office/powerpoint/2010/main" val="2233137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3" end="3"/>
                                            </p:txEl>
                                          </p:spTgt>
                                        </p:tgtEl>
                                        <p:attrNameLst>
                                          <p:attrName>style.visibility</p:attrName>
                                        </p:attrNameLst>
                                      </p:cBhvr>
                                      <p:to>
                                        <p:strVal val="visible"/>
                                      </p:to>
                                    </p:set>
                                    <p:animEffect transition="in" filter="fade">
                                      <p:cBhvr>
                                        <p:cTn id="12" dur="500"/>
                                        <p:tgtEl>
                                          <p:spTgt spid="2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animEffect transition="in" filter="fade">
                                      <p:cBhvr>
                                        <p:cTn id="17" dur="500"/>
                                        <p:tgtEl>
                                          <p:spTgt spid="21">
                                            <p:txEl>
                                              <p:pRg st="5" end="5"/>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xEl>
                                              <p:pRg st="6" end="6"/>
                                            </p:txEl>
                                          </p:spTgt>
                                        </p:tgtEl>
                                        <p:attrNameLst>
                                          <p:attrName>style.visibility</p:attrName>
                                        </p:attrNameLst>
                                      </p:cBhvr>
                                      <p:to>
                                        <p:strVal val="visible"/>
                                      </p:to>
                                    </p:set>
                                    <p:animEffect transition="in" filter="fade">
                                      <p:cBhvr>
                                        <p:cTn id="20" dur="500"/>
                                        <p:tgtEl>
                                          <p:spTgt spid="21">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1">
                                            <p:txEl>
                                              <p:pRg st="8" end="8"/>
                                            </p:txEl>
                                          </p:spTgt>
                                        </p:tgtEl>
                                        <p:attrNameLst>
                                          <p:attrName>style.visibility</p:attrName>
                                        </p:attrNameLst>
                                      </p:cBhvr>
                                      <p:to>
                                        <p:strVal val="visible"/>
                                      </p:to>
                                    </p:set>
                                    <p:animEffect transition="in" filter="fade">
                                      <p:cBhvr>
                                        <p:cTn id="25" dur="500"/>
                                        <p:tgtEl>
                                          <p:spTgt spid="21">
                                            <p:txEl>
                                              <p:pRg st="8" end="8"/>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1">
                                            <p:txEl>
                                              <p:pRg st="9" end="9"/>
                                            </p:txEl>
                                          </p:spTgt>
                                        </p:tgtEl>
                                        <p:attrNameLst>
                                          <p:attrName>style.visibility</p:attrName>
                                        </p:attrNameLst>
                                      </p:cBhvr>
                                      <p:to>
                                        <p:strVal val="visible"/>
                                      </p:to>
                                    </p:set>
                                    <p:animEffect transition="in" filter="fade">
                                      <p:cBhvr>
                                        <p:cTn id="28" dur="500"/>
                                        <p:tgtEl>
                                          <p:spTgt spid="21">
                                            <p:txEl>
                                              <p:pRg st="9" end="9"/>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86541C-A70E-4123-BBB0-35B72A1E22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AE1543E-1818-4357-AD46-BA91160E8A12}">
  <ds:schemaRefs>
    <ds:schemaRef ds:uri="http://purl.org/dc/dcmitype/"/>
    <ds:schemaRef ds:uri="http://www.w3.org/XML/1998/namespace"/>
    <ds:schemaRef ds:uri="http://purl.org/dc/elements/1.1/"/>
    <ds:schemaRef ds:uri="http://schemas.microsoft.com/office/infopath/2007/PartnerControls"/>
    <ds:schemaRef ds:uri="http://purl.org/dc/terms/"/>
    <ds:schemaRef ds:uri="9dd66dd2-dc2f-4e10-8286-f1da66314693"/>
    <ds:schemaRef ds:uri="e7f29ac3-c74a-46a7-9e80-ec6458dc319f"/>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3C99B876-6A4F-463D-BBC3-5E6912B4694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TotalTime>
  <Words>6149</Words>
  <Application>Microsoft Macintosh PowerPoint</Application>
  <PresentationFormat>Widescreen</PresentationFormat>
  <Paragraphs>559</Paragraphs>
  <Slides>24</Slides>
  <Notes>21</Notes>
  <HiddenSlides>6</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Century Gothic</vt:lpstr>
      <vt:lpstr>Georgia</vt:lpstr>
      <vt:lpstr>Wingdings</vt:lpstr>
      <vt:lpstr>B2.2.11 Feedback lesson</vt:lpstr>
      <vt:lpstr>Making this resource work for you</vt:lpstr>
      <vt:lpstr>Practical Activity</vt:lpstr>
      <vt:lpstr>Diffusion</vt:lpstr>
      <vt:lpstr>B3.1.7</vt:lpstr>
      <vt:lpstr>PowerPoint Presentation</vt:lpstr>
      <vt:lpstr>This is the fix-it portion of the lesson</vt:lpstr>
      <vt:lpstr>Diffusion</vt:lpstr>
      <vt:lpstr>Diffusion</vt:lpstr>
      <vt:lpstr>Surface area to volume ratio </vt:lpstr>
      <vt:lpstr>Quick Quiz</vt:lpstr>
      <vt:lpstr>Is this correct?</vt:lpstr>
      <vt:lpstr>Answer</vt:lpstr>
      <vt:lpstr>Think outside the box!</vt:lpstr>
      <vt:lpstr>Drill</vt:lpstr>
      <vt:lpstr>Drill answers</vt:lpstr>
      <vt:lpstr>I: Describe the effect of a variable</vt:lpstr>
      <vt:lpstr>We: Describe the effect of a variable</vt:lpstr>
      <vt:lpstr>You: Describe the effect of a variable</vt:lpstr>
      <vt:lpstr>Diffusion</vt:lpstr>
      <vt:lpstr>Risk Assessment</vt:lpstr>
      <vt:lpstr>Effect of size on uptake by diffusion</vt:lpstr>
      <vt:lpstr>Results table: Sample Data</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2</cp:revision>
  <dcterms:created xsi:type="dcterms:W3CDTF">2020-07-20T15:05:12Z</dcterms:created>
  <dcterms:modified xsi:type="dcterms:W3CDTF">2024-10-21T12:48:16Z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76070100</vt:r8>
  </property>
  <property fmtid="{D5CDD505-2E9C-101B-9397-08002B2CF9AE}" pid="4" name="_ExtendedDescription">
    <vt:lpwstr/>
  </property>
  <property fmtid="{D5CDD505-2E9C-101B-9397-08002B2CF9AE}" pid="5" name="ComplianceAssetId">
    <vt:lpwstr/>
  </property>
  <property fmtid="{D5CDD505-2E9C-101B-9397-08002B2CF9AE}" pid="6" name="MediaServiceImageTags">
    <vt:lpwstr/>
  </property>
</Properties>
</file>